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70" r:id="rId13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3C0FC">
              <a:alpha val="26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136794"/>
              <a:satOff val="-2150"/>
              <a:lumOff val="15693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8EA5CB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chemeClr val="accent3">
              <a:alpha val="35000"/>
            </a:scheme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2D713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BF630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F2428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2" name="Shape 14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48422967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7" name="Shape 14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914400">
              <a:lnSpc>
                <a:spcPct val="100000"/>
              </a:lnSpc>
              <a:defRPr sz="1200">
                <a:latin typeface="Calibri"/>
                <a:ea typeface="Calibri"/>
                <a:cs typeface="Calibri"/>
                <a:sym typeface="Calibri"/>
              </a:defRPr>
            </a:pPr>
            <a:r>
              <a:t>Things to go over in 1.05:</a:t>
            </a:r>
          </a:p>
          <a:p>
            <a:pPr defTabSz="914400">
              <a:lnSpc>
                <a:spcPct val="100000"/>
              </a:lnSpc>
              <a:defRPr sz="1200">
                <a:latin typeface="Calibri"/>
                <a:ea typeface="Calibri"/>
                <a:cs typeface="Calibri"/>
                <a:sym typeface="Calibri"/>
              </a:defRPr>
            </a:pPr>
            <a:r>
              <a:t>Method information and breakdown.</a:t>
            </a:r>
          </a:p>
          <a:p>
            <a:pPr defTabSz="914400">
              <a:lnSpc>
                <a:spcPct val="100000"/>
              </a:lnSpc>
              <a:defRPr sz="1200">
                <a:latin typeface="Calibri"/>
                <a:ea typeface="Calibri"/>
                <a:cs typeface="Calibri"/>
                <a:sym typeface="Calibri"/>
              </a:defRPr>
            </a:pPr>
            <a:r>
              <a:t>How to</a:t>
            </a:r>
          </a:p>
          <a:p>
            <a:pPr defTabSz="914400">
              <a:lnSpc>
                <a:spcPct val="100000"/>
              </a:lnSpc>
              <a:defRPr sz="1200">
                <a:latin typeface="Calibri"/>
                <a:ea typeface="Calibri"/>
                <a:cs typeface="Calibri"/>
                <a:sym typeface="Calibri"/>
              </a:defRPr>
            </a:pPr>
            <a:r>
              <a:t>Vocabulary</a:t>
            </a:r>
          </a:p>
          <a:p>
            <a:pPr defTabSz="914400">
              <a:lnSpc>
                <a:spcPct val="100000"/>
              </a:lnSpc>
              <a:defRPr sz="1200">
                <a:latin typeface="Calibri"/>
                <a:ea typeface="Calibri"/>
                <a:cs typeface="Calibri"/>
                <a:sym typeface="Calibri"/>
              </a:defRPr>
            </a:pPr>
            <a:r>
              <a:t>Examples</a:t>
            </a:r>
          </a:p>
          <a:p>
            <a:pPr defTabSz="914400">
              <a:lnSpc>
                <a:spcPct val="100000"/>
              </a:lnSpc>
              <a:defRPr sz="1200"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75260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 i="1"/>
            </a:lvl1pPr>
          </a:lstStyle>
          <a:p>
            <a:r>
              <a:t>–Johnny Appleseed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</a:lvl1pPr>
          </a:lstStyle>
          <a:p>
            <a:r>
              <a:t>“Type a quote here.” </a:t>
            </a:r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-3175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/>
          </p:cNvSpPr>
          <p:nvPr>
            <p:ph type="title"/>
          </p:nvPr>
        </p:nvSpPr>
        <p:spPr>
          <a:xfrm>
            <a:off x="1625599" y="2416387"/>
            <a:ext cx="9753602" cy="2546774"/>
          </a:xfrm>
          <a:prstGeom prst="rect">
            <a:avLst/>
          </a:prstGeom>
        </p:spPr>
        <p:txBody>
          <a:bodyPr lIns="48767" tIns="48767" rIns="48767" bIns="48767" anchor="b"/>
          <a:lstStyle>
            <a:lvl1pPr defTabSz="1300480">
              <a:lnSpc>
                <a:spcPct val="90000"/>
              </a:lnSpc>
              <a:defRPr sz="8400">
                <a:solidFill>
                  <a:srgbClr val="000000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r>
              <a:t>Title Text</a:t>
            </a:r>
          </a:p>
        </p:txBody>
      </p:sp>
      <p:sp>
        <p:nvSpPr>
          <p:cNvPr id="118" name="Shape 118"/>
          <p:cNvSpPr>
            <a:spLocks noGrp="1"/>
          </p:cNvSpPr>
          <p:nvPr>
            <p:ph type="body" sz="quarter" idx="1"/>
          </p:nvPr>
        </p:nvSpPr>
        <p:spPr>
          <a:xfrm>
            <a:off x="1625599" y="5061373"/>
            <a:ext cx="9753602" cy="1766147"/>
          </a:xfrm>
          <a:prstGeom prst="rect">
            <a:avLst/>
          </a:prstGeom>
        </p:spPr>
        <p:txBody>
          <a:bodyPr lIns="48767" tIns="48767" rIns="48767" bIns="48767" anchor="t"/>
          <a:lstStyle>
            <a:lvl1pPr marL="0" indent="0" algn="ctr" defTabSz="1300480">
              <a:lnSpc>
                <a:spcPct val="90000"/>
              </a:lnSpc>
              <a:spcBef>
                <a:spcPts val="1400"/>
              </a:spcBef>
              <a:buSzTx/>
              <a:buNone/>
              <a:defRPr sz="3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indent="457200" algn="ctr" defTabSz="1300480">
              <a:lnSpc>
                <a:spcPct val="90000"/>
              </a:lnSpc>
              <a:spcBef>
                <a:spcPts val="1400"/>
              </a:spcBef>
              <a:buSzTx/>
              <a:buNone/>
              <a:defRPr sz="3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indent="914400" algn="ctr" defTabSz="1300480">
              <a:lnSpc>
                <a:spcPct val="90000"/>
              </a:lnSpc>
              <a:spcBef>
                <a:spcPts val="1400"/>
              </a:spcBef>
              <a:buSzTx/>
              <a:buNone/>
              <a:defRPr sz="3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indent="1371600" algn="ctr" defTabSz="1300480">
              <a:lnSpc>
                <a:spcPct val="90000"/>
              </a:lnSpc>
              <a:spcBef>
                <a:spcPts val="1400"/>
              </a:spcBef>
              <a:buSzTx/>
              <a:buNone/>
              <a:defRPr sz="3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indent="1828800" algn="ctr" defTabSz="1300480">
              <a:lnSpc>
                <a:spcPct val="90000"/>
              </a:lnSpc>
              <a:spcBef>
                <a:spcPts val="1400"/>
              </a:spcBef>
              <a:buSzTx/>
              <a:buNone/>
              <a:defRPr sz="3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hape 119"/>
          <p:cNvSpPr>
            <a:spLocks noGrp="1"/>
          </p:cNvSpPr>
          <p:nvPr>
            <p:ph type="sldNum" sz="quarter" idx="2"/>
          </p:nvPr>
        </p:nvSpPr>
        <p:spPr>
          <a:xfrm>
            <a:off x="11787362" y="8024622"/>
            <a:ext cx="323359" cy="338837"/>
          </a:xfrm>
          <a:prstGeom prst="rect">
            <a:avLst/>
          </a:prstGeom>
        </p:spPr>
        <p:txBody>
          <a:bodyPr lIns="48767" tIns="48767" rIns="48767" bIns="48767" anchor="ctr"/>
          <a:lstStyle>
            <a:lvl1pPr algn="r" defTabSz="1300480">
              <a:defRPr sz="1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/>
          </p:cNvSpPr>
          <p:nvPr>
            <p:ph type="title"/>
          </p:nvPr>
        </p:nvSpPr>
        <p:spPr>
          <a:xfrm>
            <a:off x="894079" y="1964266"/>
            <a:ext cx="11216642" cy="1234442"/>
          </a:xfrm>
          <a:prstGeom prst="rect">
            <a:avLst/>
          </a:prstGeom>
        </p:spPr>
        <p:txBody>
          <a:bodyPr lIns="48767" tIns="48767" rIns="48767" bIns="48767"/>
          <a:lstStyle>
            <a:lvl1pPr algn="l" defTabSz="1300480">
              <a:lnSpc>
                <a:spcPct val="90000"/>
              </a:lnSpc>
              <a:defRPr sz="6200">
                <a:solidFill>
                  <a:srgbClr val="000000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r>
              <a:t>Title Text</a:t>
            </a:r>
          </a:p>
        </p:txBody>
      </p:sp>
      <p:sp>
        <p:nvSpPr>
          <p:cNvPr id="127" name="Shape 127"/>
          <p:cNvSpPr>
            <a:spLocks noGrp="1"/>
          </p:cNvSpPr>
          <p:nvPr>
            <p:ph type="body" sz="half" idx="1"/>
          </p:nvPr>
        </p:nvSpPr>
        <p:spPr>
          <a:xfrm>
            <a:off x="894079" y="3413758"/>
            <a:ext cx="11216642" cy="4394202"/>
          </a:xfrm>
          <a:prstGeom prst="rect">
            <a:avLst/>
          </a:prstGeom>
        </p:spPr>
        <p:txBody>
          <a:bodyPr lIns="48767" tIns="48767" rIns="48767" bIns="48767" anchor="t"/>
          <a:lstStyle>
            <a:lvl1pPr marL="310242" indent="-310242" defTabSz="1300480">
              <a:lnSpc>
                <a:spcPct val="90000"/>
              </a:lnSpc>
              <a:spcBef>
                <a:spcPts val="1400"/>
              </a:spcBef>
              <a:buSzPct val="100000"/>
              <a:buFont typeface="Arial"/>
              <a:defRPr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819150" indent="-361950" defTabSz="1300480">
              <a:lnSpc>
                <a:spcPct val="90000"/>
              </a:lnSpc>
              <a:spcBef>
                <a:spcPts val="1400"/>
              </a:spcBef>
              <a:buSzPct val="100000"/>
              <a:buFont typeface="Arial"/>
              <a:defRPr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48739" indent="-434339" defTabSz="1300480">
              <a:lnSpc>
                <a:spcPct val="90000"/>
              </a:lnSpc>
              <a:spcBef>
                <a:spcPts val="1400"/>
              </a:spcBef>
              <a:buSzPct val="100000"/>
              <a:buFont typeface="Arial"/>
              <a:defRPr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54200" indent="-482600" defTabSz="1300480">
              <a:lnSpc>
                <a:spcPct val="90000"/>
              </a:lnSpc>
              <a:spcBef>
                <a:spcPts val="1400"/>
              </a:spcBef>
              <a:buSzPct val="100000"/>
              <a:buFont typeface="Arial"/>
              <a:defRPr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311400" indent="-482600" defTabSz="1300480">
              <a:lnSpc>
                <a:spcPct val="90000"/>
              </a:lnSpc>
              <a:spcBef>
                <a:spcPts val="1400"/>
              </a:spcBef>
              <a:buSzPct val="100000"/>
              <a:buFont typeface="Arial"/>
              <a:defRPr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8" name="Shape 128"/>
          <p:cNvSpPr>
            <a:spLocks noGrp="1"/>
          </p:cNvSpPr>
          <p:nvPr>
            <p:ph type="sldNum" sz="quarter" idx="2"/>
          </p:nvPr>
        </p:nvSpPr>
        <p:spPr>
          <a:xfrm>
            <a:off x="11787362" y="8024622"/>
            <a:ext cx="323359" cy="338837"/>
          </a:xfrm>
          <a:prstGeom prst="rect">
            <a:avLst/>
          </a:prstGeom>
        </p:spPr>
        <p:txBody>
          <a:bodyPr lIns="48767" tIns="48767" rIns="48767" bIns="48767" anchor="ctr"/>
          <a:lstStyle>
            <a:lvl1pPr algn="r" defTabSz="1300480">
              <a:defRPr sz="1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/>
          </p:cNvSpPr>
          <p:nvPr>
            <p:ph type="sldNum" sz="quarter" idx="2"/>
          </p:nvPr>
        </p:nvSpPr>
        <p:spPr>
          <a:xfrm>
            <a:off x="11787362" y="8024622"/>
            <a:ext cx="323359" cy="338837"/>
          </a:xfrm>
          <a:prstGeom prst="rect">
            <a:avLst/>
          </a:prstGeom>
        </p:spPr>
        <p:txBody>
          <a:bodyPr lIns="48767" tIns="48767" rIns="48767" bIns="48767" anchor="ctr"/>
          <a:lstStyle>
            <a:lvl1pPr algn="r" defTabSz="1300480">
              <a:defRPr sz="1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13"/>
          </p:nvPr>
        </p:nvSpPr>
        <p:spPr>
          <a:xfrm>
            <a:off x="1619250" y="660400"/>
            <a:ext cx="9758016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6718299" y="638919"/>
            <a:ext cx="5325770" cy="82169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952500" y="47625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231900" indent="-342900">
              <a:spcBef>
                <a:spcPts val="3200"/>
              </a:spcBef>
              <a:defRPr sz="2800"/>
            </a:lvl3pPr>
            <a:lvl4pPr marL="1676400" indent="-342900">
              <a:spcBef>
                <a:spcPts val="3200"/>
              </a:spcBef>
              <a:defRPr sz="2800"/>
            </a:lvl4pPr>
            <a:lvl5pPr marL="2120900" indent="-342900">
              <a:spcBef>
                <a:spcPts val="32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6731000" y="4965700"/>
            <a:ext cx="5334000" cy="3898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6731000" y="635000"/>
            <a:ext cx="5334000" cy="3898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sz="half" idx="15"/>
          </p:nvPr>
        </p:nvSpPr>
        <p:spPr>
          <a:xfrm>
            <a:off x="9525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311798" y="925830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Static Methods and </a:t>
            </a:r>
            <a:br/>
            <a:r>
              <a:t>Method Calls</a:t>
            </a:r>
          </a:p>
        </p:txBody>
      </p:sp>
      <p:sp>
        <p:nvSpPr>
          <p:cNvPr id="145" name="Shape 145"/>
          <p:cNvSpPr>
            <a:spLocks noGrp="1"/>
          </p:cNvSpPr>
          <p:nvPr>
            <p:ph type="body" sz="quarter" idx="1"/>
          </p:nvPr>
        </p:nvSpPr>
        <p:spPr>
          <a:xfrm>
            <a:off x="1625599" y="5061373"/>
            <a:ext cx="9753602" cy="1766146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/>
          <p:nvPr/>
        </p:nvSpPr>
        <p:spPr>
          <a:xfrm>
            <a:off x="227583" y="1926335"/>
            <a:ext cx="12777218" cy="86031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8767" tIns="48767" rIns="48767" bIns="48767">
            <a:normAutofit/>
          </a:bodyPr>
          <a:lstStyle/>
          <a:p>
            <a:pPr marL="325120" indent="-325120" algn="l" defTabSz="1300480">
              <a:lnSpc>
                <a:spcPct val="60000"/>
              </a:lnSpc>
              <a:spcBef>
                <a:spcPts val="500"/>
              </a:spcBef>
              <a:defRPr sz="2800" b="1">
                <a:solidFill>
                  <a:srgbClr val="00808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400" dirty="0"/>
              <a:t>// This program displays a delicious recipe for baking cookies.</a:t>
            </a:r>
            <a:endParaRPr dirty="0"/>
          </a:p>
          <a:p>
            <a:pPr marL="325120" indent="-325120" algn="l" defTabSz="1300480">
              <a:lnSpc>
                <a:spcPct val="60000"/>
              </a:lnSpc>
              <a:spcBef>
                <a:spcPts val="500"/>
              </a:spcBef>
              <a:defRPr sz="28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400" dirty="0"/>
              <a:t>public static void main(String[] </a:t>
            </a:r>
            <a:r>
              <a:rPr sz="2400" dirty="0" err="1"/>
              <a:t>args</a:t>
            </a:r>
            <a:r>
              <a:rPr sz="2400" dirty="0"/>
              <a:t>)</a:t>
            </a:r>
            <a:endParaRPr dirty="0"/>
          </a:p>
          <a:p>
            <a:pPr marL="325120" indent="-325120" algn="l" defTabSz="1300480">
              <a:lnSpc>
                <a:spcPct val="60000"/>
              </a:lnSpc>
              <a:spcBef>
                <a:spcPts val="500"/>
              </a:spcBef>
              <a:defRPr sz="28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400" dirty="0"/>
              <a:t>{</a:t>
            </a:r>
            <a:endParaRPr dirty="0"/>
          </a:p>
          <a:p>
            <a:pPr marL="325120" indent="-325120" algn="l" defTabSz="1300480">
              <a:lnSpc>
                <a:spcPct val="60000"/>
              </a:lnSpc>
              <a:spcBef>
                <a:spcPts val="500"/>
              </a:spcBef>
              <a:defRPr sz="2800" b="1">
                <a:solidFill>
                  <a:srgbClr val="00808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400" dirty="0"/>
              <a:t>    // Step 1: Make the cake batter.</a:t>
            </a:r>
            <a:endParaRPr dirty="0"/>
          </a:p>
          <a:p>
            <a:pPr marL="325120" indent="-325120" algn="l" defTabSz="1300480">
              <a:lnSpc>
                <a:spcPct val="60000"/>
              </a:lnSpc>
              <a:spcBef>
                <a:spcPts val="500"/>
              </a:spcBef>
              <a:defRPr sz="28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400" dirty="0"/>
              <a:t>    </a:t>
            </a:r>
            <a:r>
              <a:rPr sz="2400" dirty="0" err="1"/>
              <a:t>System.out.println</a:t>
            </a:r>
            <a:r>
              <a:rPr sz="2400" dirty="0"/>
              <a:t>("Mix the dry ingredients.");</a:t>
            </a:r>
            <a:endParaRPr dirty="0"/>
          </a:p>
          <a:p>
            <a:pPr marL="325120" indent="-325120" algn="l" defTabSz="1300480">
              <a:lnSpc>
                <a:spcPct val="60000"/>
              </a:lnSpc>
              <a:spcBef>
                <a:spcPts val="500"/>
              </a:spcBef>
              <a:defRPr sz="28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400" dirty="0"/>
              <a:t>    </a:t>
            </a:r>
            <a:r>
              <a:rPr sz="2400" dirty="0" err="1"/>
              <a:t>System.out.println</a:t>
            </a:r>
            <a:r>
              <a:rPr sz="2400" dirty="0"/>
              <a:t>("Cream the butter and sugar.");</a:t>
            </a:r>
            <a:endParaRPr dirty="0"/>
          </a:p>
          <a:p>
            <a:pPr marL="325120" indent="-325120" algn="l" defTabSz="1300480">
              <a:lnSpc>
                <a:spcPct val="60000"/>
              </a:lnSpc>
              <a:spcBef>
                <a:spcPts val="500"/>
              </a:spcBef>
              <a:defRPr sz="28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400" dirty="0"/>
              <a:t>    </a:t>
            </a:r>
            <a:r>
              <a:rPr sz="2400" dirty="0" err="1"/>
              <a:t>System.out.println</a:t>
            </a:r>
            <a:r>
              <a:rPr sz="2400" dirty="0"/>
              <a:t>("Beat in the eggs.");</a:t>
            </a:r>
            <a:endParaRPr dirty="0"/>
          </a:p>
          <a:p>
            <a:pPr marL="325120" indent="-325120" algn="l" defTabSz="1300480">
              <a:lnSpc>
                <a:spcPct val="60000"/>
              </a:lnSpc>
              <a:spcBef>
                <a:spcPts val="500"/>
              </a:spcBef>
              <a:defRPr sz="28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400" dirty="0"/>
              <a:t>    </a:t>
            </a:r>
            <a:r>
              <a:rPr sz="2400" dirty="0" err="1"/>
              <a:t>System.out.println</a:t>
            </a:r>
            <a:r>
              <a:rPr sz="2400" dirty="0"/>
              <a:t>("Stir in the dry ingredients.");</a:t>
            </a:r>
            <a:endParaRPr dirty="0"/>
          </a:p>
          <a:p>
            <a:pPr marL="325120" indent="-325120" algn="l" defTabSz="1300480">
              <a:lnSpc>
                <a:spcPct val="60000"/>
              </a:lnSpc>
              <a:spcBef>
                <a:spcPts val="500"/>
              </a:spcBef>
              <a:defRPr sz="2800">
                <a:solidFill>
                  <a:srgbClr val="003399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endParaRPr dirty="0"/>
          </a:p>
          <a:p>
            <a:pPr marL="325120" indent="-325120" algn="l" defTabSz="1300480">
              <a:lnSpc>
                <a:spcPct val="60000"/>
              </a:lnSpc>
              <a:spcBef>
                <a:spcPts val="500"/>
              </a:spcBef>
              <a:defRPr sz="2800" b="1">
                <a:solidFill>
                  <a:srgbClr val="00808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400" dirty="0"/>
              <a:t>    // Step 2a: Bake cookies (first batch).</a:t>
            </a:r>
            <a:endParaRPr dirty="0"/>
          </a:p>
          <a:p>
            <a:pPr marL="325120" indent="-325120" algn="l" defTabSz="1300480">
              <a:lnSpc>
                <a:spcPct val="60000"/>
              </a:lnSpc>
              <a:spcBef>
                <a:spcPts val="500"/>
              </a:spcBef>
              <a:defRPr sz="2800">
                <a:solidFill>
                  <a:srgbClr val="003399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400" dirty="0"/>
              <a:t>    </a:t>
            </a:r>
            <a:r>
              <a:rPr sz="2400" dirty="0" err="1"/>
              <a:t>System.out.println</a:t>
            </a:r>
            <a:r>
              <a:rPr sz="2400" dirty="0"/>
              <a:t>("Set the oven temperature.");</a:t>
            </a:r>
            <a:endParaRPr dirty="0"/>
          </a:p>
          <a:p>
            <a:pPr marL="325120" indent="-325120" algn="l" defTabSz="1300480">
              <a:lnSpc>
                <a:spcPct val="60000"/>
              </a:lnSpc>
              <a:spcBef>
                <a:spcPts val="500"/>
              </a:spcBef>
              <a:defRPr sz="2800">
                <a:solidFill>
                  <a:srgbClr val="003399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400" dirty="0"/>
              <a:t>    </a:t>
            </a:r>
            <a:r>
              <a:rPr sz="2400" dirty="0" err="1"/>
              <a:t>System.out.println</a:t>
            </a:r>
            <a:r>
              <a:rPr sz="2400" dirty="0"/>
              <a:t>("Set the timer.");</a:t>
            </a:r>
            <a:endParaRPr dirty="0"/>
          </a:p>
          <a:p>
            <a:pPr marL="325120" indent="-325120" algn="l" defTabSz="1300480">
              <a:lnSpc>
                <a:spcPct val="60000"/>
              </a:lnSpc>
              <a:spcBef>
                <a:spcPts val="500"/>
              </a:spcBef>
              <a:defRPr sz="2800">
                <a:solidFill>
                  <a:srgbClr val="003399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400" dirty="0"/>
              <a:t>    </a:t>
            </a:r>
            <a:r>
              <a:rPr sz="2400" dirty="0" err="1"/>
              <a:t>System.out.println</a:t>
            </a:r>
            <a:r>
              <a:rPr sz="2400" dirty="0"/>
              <a:t>("Place a batch of cookies into the oven.");</a:t>
            </a:r>
            <a:endParaRPr dirty="0"/>
          </a:p>
          <a:p>
            <a:pPr marL="325120" indent="-325120" algn="l" defTabSz="1300480">
              <a:lnSpc>
                <a:spcPct val="60000"/>
              </a:lnSpc>
              <a:spcBef>
                <a:spcPts val="500"/>
              </a:spcBef>
              <a:defRPr sz="2800">
                <a:solidFill>
                  <a:srgbClr val="003399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400" dirty="0"/>
              <a:t>    </a:t>
            </a:r>
            <a:r>
              <a:rPr sz="2400" dirty="0" err="1"/>
              <a:t>System.out.println</a:t>
            </a:r>
            <a:r>
              <a:rPr sz="2400" dirty="0"/>
              <a:t>("Allow the cookies to bake.");</a:t>
            </a:r>
            <a:endParaRPr dirty="0"/>
          </a:p>
          <a:p>
            <a:pPr marL="325120" indent="-325120" algn="l" defTabSz="1300480">
              <a:lnSpc>
                <a:spcPct val="60000"/>
              </a:lnSpc>
              <a:spcBef>
                <a:spcPts val="500"/>
              </a:spcBef>
              <a:defRPr sz="2800" b="1">
                <a:solidFill>
                  <a:srgbClr val="8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endParaRPr dirty="0"/>
          </a:p>
          <a:p>
            <a:pPr marL="325120" indent="-325120" algn="l" defTabSz="1300480">
              <a:lnSpc>
                <a:spcPct val="60000"/>
              </a:lnSpc>
              <a:spcBef>
                <a:spcPts val="500"/>
              </a:spcBef>
              <a:defRPr sz="2800" b="1">
                <a:solidFill>
                  <a:srgbClr val="00808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400" dirty="0"/>
              <a:t>    // Step 2b: Bake cookies (second batch).</a:t>
            </a:r>
            <a:endParaRPr dirty="0"/>
          </a:p>
          <a:p>
            <a:pPr marL="325120" indent="-325120" algn="l" defTabSz="1300480">
              <a:lnSpc>
                <a:spcPct val="60000"/>
              </a:lnSpc>
              <a:spcBef>
                <a:spcPts val="500"/>
              </a:spcBef>
              <a:defRPr sz="2800" b="1">
                <a:solidFill>
                  <a:srgbClr val="8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400" dirty="0"/>
              <a:t>    </a:t>
            </a:r>
            <a:r>
              <a:rPr sz="2400" dirty="0" err="1"/>
              <a:t>System.out.println</a:t>
            </a:r>
            <a:r>
              <a:rPr sz="2400" dirty="0"/>
              <a:t>("Set the oven temperature.");</a:t>
            </a:r>
            <a:endParaRPr dirty="0"/>
          </a:p>
          <a:p>
            <a:pPr marL="325120" indent="-325120" algn="l" defTabSz="1300480">
              <a:lnSpc>
                <a:spcPct val="60000"/>
              </a:lnSpc>
              <a:spcBef>
                <a:spcPts val="500"/>
              </a:spcBef>
              <a:defRPr sz="2800" b="1">
                <a:solidFill>
                  <a:srgbClr val="8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400" dirty="0"/>
              <a:t>    </a:t>
            </a:r>
            <a:r>
              <a:rPr sz="2400" dirty="0" err="1"/>
              <a:t>System.out.println</a:t>
            </a:r>
            <a:r>
              <a:rPr sz="2400" dirty="0"/>
              <a:t>("Set the timer.");</a:t>
            </a:r>
            <a:endParaRPr dirty="0"/>
          </a:p>
          <a:p>
            <a:pPr marL="325120" indent="-325120" algn="l" defTabSz="1300480">
              <a:lnSpc>
                <a:spcPct val="60000"/>
              </a:lnSpc>
              <a:spcBef>
                <a:spcPts val="500"/>
              </a:spcBef>
              <a:defRPr sz="2800" b="1">
                <a:solidFill>
                  <a:srgbClr val="8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400" dirty="0"/>
              <a:t>    </a:t>
            </a:r>
            <a:r>
              <a:rPr sz="2400" dirty="0" err="1"/>
              <a:t>System.out.println</a:t>
            </a:r>
            <a:r>
              <a:rPr sz="2400" dirty="0"/>
              <a:t>("Place a batch of cookies into the oven.");</a:t>
            </a:r>
            <a:endParaRPr dirty="0"/>
          </a:p>
          <a:p>
            <a:pPr marL="325120" indent="-325120" algn="l" defTabSz="1300480">
              <a:lnSpc>
                <a:spcPct val="60000"/>
              </a:lnSpc>
              <a:spcBef>
                <a:spcPts val="500"/>
              </a:spcBef>
              <a:defRPr sz="2800" b="1">
                <a:solidFill>
                  <a:srgbClr val="8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400" dirty="0"/>
              <a:t>    </a:t>
            </a:r>
            <a:r>
              <a:rPr sz="2400" dirty="0" err="1"/>
              <a:t>System.out.println</a:t>
            </a:r>
            <a:r>
              <a:rPr sz="2400" dirty="0"/>
              <a:t>("Allow the cookies to bake.");</a:t>
            </a:r>
            <a:endParaRPr dirty="0"/>
          </a:p>
          <a:p>
            <a:pPr marL="325120" indent="-325120" algn="l" defTabSz="1300480">
              <a:lnSpc>
                <a:spcPct val="60000"/>
              </a:lnSpc>
              <a:spcBef>
                <a:spcPts val="500"/>
              </a:spcBef>
              <a:defRPr sz="28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endParaRPr dirty="0"/>
          </a:p>
          <a:p>
            <a:pPr marL="325120" indent="-325120" algn="l" defTabSz="1300480">
              <a:lnSpc>
                <a:spcPct val="60000"/>
              </a:lnSpc>
              <a:spcBef>
                <a:spcPts val="500"/>
              </a:spcBef>
              <a:defRPr sz="2800" b="1">
                <a:solidFill>
                  <a:srgbClr val="00808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400" dirty="0"/>
              <a:t>    // Step 3: Decorate the cookies.</a:t>
            </a:r>
            <a:endParaRPr dirty="0"/>
          </a:p>
          <a:p>
            <a:pPr marL="325120" indent="-325120" algn="l" defTabSz="1300480">
              <a:lnSpc>
                <a:spcPct val="60000"/>
              </a:lnSpc>
              <a:spcBef>
                <a:spcPts val="500"/>
              </a:spcBef>
              <a:defRPr sz="28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400" dirty="0"/>
              <a:t>    </a:t>
            </a:r>
            <a:r>
              <a:rPr sz="2400" dirty="0" err="1"/>
              <a:t>System.out.println</a:t>
            </a:r>
            <a:r>
              <a:rPr sz="2400" dirty="0"/>
              <a:t>("Mix ingredients for frosting.");</a:t>
            </a:r>
            <a:endParaRPr dirty="0"/>
          </a:p>
          <a:p>
            <a:pPr marL="325120" indent="-325120" algn="l" defTabSz="1300480">
              <a:lnSpc>
                <a:spcPct val="60000"/>
              </a:lnSpc>
              <a:spcBef>
                <a:spcPts val="500"/>
              </a:spcBef>
              <a:defRPr sz="28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400" dirty="0"/>
              <a:t>    </a:t>
            </a:r>
            <a:r>
              <a:rPr sz="2400" dirty="0" err="1"/>
              <a:t>System.out.println</a:t>
            </a:r>
            <a:r>
              <a:rPr sz="2400" dirty="0"/>
              <a:t>("Spread frosting and sprinkles.");</a:t>
            </a:r>
            <a:endParaRPr dirty="0"/>
          </a:p>
          <a:p>
            <a:pPr marL="325120" indent="-325120" algn="l" defTabSz="1300480">
              <a:lnSpc>
                <a:spcPct val="60000"/>
              </a:lnSpc>
              <a:spcBef>
                <a:spcPts val="500"/>
              </a:spcBef>
              <a:defRPr sz="28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400" dirty="0"/>
              <a:t>}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/>
          <p:nvPr/>
        </p:nvSpPr>
        <p:spPr>
          <a:xfrm>
            <a:off x="8637401" y="4452429"/>
            <a:ext cx="3514193" cy="1017715"/>
          </a:xfrm>
          <a:prstGeom prst="rect">
            <a:avLst/>
          </a:prstGeom>
          <a:solidFill>
            <a:srgbClr val="FFFFFF"/>
          </a:solidFill>
          <a:ln w="12700">
            <a:solidFill>
              <a:srgbClr val="70AD47"/>
            </a:solidFill>
            <a:miter/>
          </a:ln>
        </p:spPr>
        <p:txBody>
          <a:bodyPr lIns="48767" tIns="48767" rIns="48767" bIns="48767" anchor="ctr"/>
          <a:lstStyle/>
          <a:p>
            <a:pPr defTabSz="1300480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202" name="Shape 202"/>
          <p:cNvSpPr/>
          <p:nvPr/>
        </p:nvSpPr>
        <p:spPr>
          <a:xfrm>
            <a:off x="146302" y="1354123"/>
            <a:ext cx="12858498" cy="83994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8767" tIns="48767" rIns="48767" bIns="48767">
            <a:spAutoFit/>
          </a:bodyPr>
          <a:lstStyle/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 b="1">
                <a:solidFill>
                  <a:srgbClr val="00808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// This program displays a delicious recipe for baking cookies.</a:t>
            </a:r>
            <a:br>
              <a:rPr sz="2000" dirty="0"/>
            </a:br>
            <a:endParaRPr sz="2000"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public class BakeCookies3 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{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    public static </a:t>
            </a:r>
            <a:r>
              <a:rPr sz="2000" b="1" dirty="0"/>
              <a:t>void</a:t>
            </a:r>
            <a:r>
              <a:rPr sz="2000" dirty="0"/>
              <a:t> main(String[] </a:t>
            </a:r>
            <a:r>
              <a:rPr sz="2000" dirty="0" err="1"/>
              <a:t>args</a:t>
            </a:r>
            <a:r>
              <a:rPr sz="2000" dirty="0"/>
              <a:t>)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    {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        </a:t>
            </a:r>
            <a:r>
              <a:rPr sz="2000" dirty="0" err="1"/>
              <a:t>makeBatter</a:t>
            </a:r>
            <a:r>
              <a:rPr sz="2000" dirty="0"/>
              <a:t>();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        bake();       </a:t>
            </a:r>
            <a:r>
              <a:rPr sz="2000" dirty="0">
                <a:solidFill>
                  <a:srgbClr val="008080"/>
                </a:solidFill>
              </a:rPr>
              <a:t>// 1st batch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        bake();       </a:t>
            </a:r>
            <a:r>
              <a:rPr sz="2000" dirty="0">
                <a:solidFill>
                  <a:srgbClr val="008080"/>
                </a:solidFill>
              </a:rPr>
              <a:t>// 2nd batch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        decorate();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    }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12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1100" dirty="0"/>
              <a:t>     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 b="1">
                <a:solidFill>
                  <a:srgbClr val="00808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    // Step 1: Make the cake batter.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    public static void </a:t>
            </a:r>
            <a:r>
              <a:rPr sz="2000" dirty="0" err="1"/>
              <a:t>makeBatter</a:t>
            </a:r>
            <a:r>
              <a:rPr sz="2000" dirty="0"/>
              <a:t>()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    </a:t>
            </a:r>
            <a:r>
              <a:rPr sz="2000" b="1" dirty="0"/>
              <a:t>{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        </a:t>
            </a:r>
            <a:r>
              <a:rPr sz="2000" dirty="0" err="1"/>
              <a:t>System.out.println</a:t>
            </a:r>
            <a:r>
              <a:rPr sz="2000" dirty="0"/>
              <a:t>("Mix the dry ingredients.");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        </a:t>
            </a:r>
            <a:r>
              <a:rPr sz="2000" dirty="0" err="1"/>
              <a:t>System.out.println</a:t>
            </a:r>
            <a:r>
              <a:rPr sz="2000" dirty="0"/>
              <a:t>("Cream the butter and sugar.");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        </a:t>
            </a:r>
            <a:r>
              <a:rPr sz="2000" dirty="0" err="1"/>
              <a:t>System.out.println</a:t>
            </a:r>
            <a:r>
              <a:rPr sz="2000" dirty="0"/>
              <a:t>("Beat in the eggs.");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        </a:t>
            </a:r>
            <a:r>
              <a:rPr sz="2000" dirty="0" err="1"/>
              <a:t>System.out.println</a:t>
            </a:r>
            <a:r>
              <a:rPr sz="2000" dirty="0"/>
              <a:t>("Stir in the dry ingredients.");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    }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12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 b="1">
                <a:solidFill>
                  <a:srgbClr val="00808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    // Step 2: Bake a batch of cookies.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    public static void bake()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    {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        </a:t>
            </a:r>
            <a:r>
              <a:rPr sz="2000" dirty="0" err="1"/>
              <a:t>System.out.println</a:t>
            </a:r>
            <a:r>
              <a:rPr sz="2000" dirty="0"/>
              <a:t>("Set the oven temperature.");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        </a:t>
            </a:r>
            <a:r>
              <a:rPr sz="2000" dirty="0" err="1"/>
              <a:t>System.out.println</a:t>
            </a:r>
            <a:r>
              <a:rPr sz="2000" dirty="0"/>
              <a:t>("Set the timer.");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        </a:t>
            </a:r>
            <a:r>
              <a:rPr sz="2000" dirty="0" err="1"/>
              <a:t>System.out.println</a:t>
            </a:r>
            <a:r>
              <a:rPr sz="2000" dirty="0"/>
              <a:t>("Place batch into oven.");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        </a:t>
            </a:r>
            <a:r>
              <a:rPr sz="2000" dirty="0" err="1"/>
              <a:t>System.out.println</a:t>
            </a:r>
            <a:r>
              <a:rPr sz="2000" dirty="0"/>
              <a:t>("Allow the cookies to bake.");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    }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12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1100" dirty="0"/>
              <a:t>    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 b="1">
                <a:solidFill>
                  <a:srgbClr val="00808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    // Step 3: Decorate the cookies.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    public static void decorate()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    {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        </a:t>
            </a:r>
            <a:r>
              <a:rPr sz="2000" dirty="0" err="1"/>
              <a:t>System.out.println</a:t>
            </a:r>
            <a:r>
              <a:rPr sz="2000" dirty="0"/>
              <a:t>("Mix ingredients for frosting.");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        </a:t>
            </a:r>
            <a:r>
              <a:rPr sz="2000" dirty="0" err="1"/>
              <a:t>System.out.println</a:t>
            </a:r>
            <a:r>
              <a:rPr sz="2000" dirty="0"/>
              <a:t>("Spread frosting and sprinkles.");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    }</a:t>
            </a:r>
            <a:endParaRPr dirty="0"/>
          </a:p>
          <a:p>
            <a:pPr marL="325120" indent="-325120" algn="l" defTabSz="1300480">
              <a:lnSpc>
                <a:spcPct val="45000"/>
              </a:lnSpc>
              <a:spcBef>
                <a:spcPts val="700"/>
              </a:spcBef>
              <a:defRPr sz="22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rPr sz="2000" dirty="0"/>
              <a:t>}</a:t>
            </a:r>
          </a:p>
        </p:txBody>
      </p:sp>
      <p:sp>
        <p:nvSpPr>
          <p:cNvPr id="203" name="Shape 203"/>
          <p:cNvSpPr/>
          <p:nvPr/>
        </p:nvSpPr>
        <p:spPr>
          <a:xfrm>
            <a:off x="9004342" y="4452429"/>
            <a:ext cx="2780311" cy="8371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8767" tIns="48767" rIns="48767" bIns="48767">
            <a:spAutoFit/>
          </a:bodyPr>
          <a:lstStyle/>
          <a:p>
            <a:pPr defTabSz="1300480">
              <a:defRPr sz="3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sz="2400" dirty="0"/>
              <a:t>This affords you a lot </a:t>
            </a:r>
          </a:p>
          <a:p>
            <a:pPr defTabSz="1300480">
              <a:defRPr sz="3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sz="2400" dirty="0"/>
              <a:t>of new capabilities.</a:t>
            </a:r>
          </a:p>
        </p:txBody>
      </p:sp>
      <p:sp>
        <p:nvSpPr>
          <p:cNvPr id="204" name="Shape 204"/>
          <p:cNvSpPr/>
          <p:nvPr/>
        </p:nvSpPr>
        <p:spPr>
          <a:xfrm flipH="1" flipV="1">
            <a:off x="5169408" y="3462527"/>
            <a:ext cx="3467995" cy="989903"/>
          </a:xfrm>
          <a:prstGeom prst="line">
            <a:avLst/>
          </a:prstGeom>
          <a:ln w="3175">
            <a:solidFill>
              <a:srgbClr val="00BCB9"/>
            </a:solidFill>
            <a:miter/>
            <a:tailEnd type="triangle"/>
          </a:ln>
        </p:spPr>
        <p:txBody>
          <a:bodyPr lIns="48767" tIns="48767" rIns="48767" bIns="48767"/>
          <a:lstStyle/>
          <a:p>
            <a:pPr algn="l" defTabSz="1300480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205" name="Shape 205"/>
          <p:cNvSpPr/>
          <p:nvPr/>
        </p:nvSpPr>
        <p:spPr>
          <a:xfrm flipH="1">
            <a:off x="5364480" y="5470143"/>
            <a:ext cx="3272922" cy="406402"/>
          </a:xfrm>
          <a:prstGeom prst="line">
            <a:avLst/>
          </a:prstGeom>
          <a:ln w="3175">
            <a:solidFill>
              <a:srgbClr val="00BCB9"/>
            </a:solidFill>
            <a:miter/>
            <a:tailEnd type="triangle"/>
          </a:ln>
        </p:spPr>
        <p:txBody>
          <a:bodyPr lIns="48767" tIns="48767" rIns="48767" bIns="48767"/>
          <a:lstStyle/>
          <a:p>
            <a:pPr algn="l" defTabSz="1300480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300" y="5093991"/>
            <a:ext cx="12509500" cy="342657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/>
            <a:r>
              <a:rPr lang="en-US" sz="2400" dirty="0">
                <a:solidFill>
                  <a:schemeClr val="bg1"/>
                </a:solidFill>
              </a:rPr>
              <a:t>public static </a:t>
            </a:r>
            <a:r>
              <a:rPr lang="en-US" sz="2400" b="1" dirty="0" err="1">
                <a:solidFill>
                  <a:schemeClr val="bg1"/>
                </a:solidFill>
              </a:rPr>
              <a:t>int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g</a:t>
            </a:r>
            <a:r>
              <a:rPr lang="en-US" sz="2400" dirty="0" err="1" smtClean="0">
                <a:solidFill>
                  <a:schemeClr val="bg1"/>
                </a:solidFill>
              </a:rPr>
              <a:t>etNumber</a:t>
            </a:r>
            <a:r>
              <a:rPr lang="en-US" sz="2400" dirty="0" smtClean="0">
                <a:solidFill>
                  <a:schemeClr val="bg1"/>
                </a:solidFill>
              </a:rPr>
              <a:t>(Scanner </a:t>
            </a:r>
            <a:r>
              <a:rPr lang="en-US" sz="2400" dirty="0">
                <a:solidFill>
                  <a:schemeClr val="bg1"/>
                </a:solidFill>
              </a:rPr>
              <a:t>reader, String message, </a:t>
            </a:r>
            <a:r>
              <a:rPr lang="en-US" sz="2400" smtClean="0">
                <a:solidFill>
                  <a:schemeClr val="bg1"/>
                </a:solidFill>
              </a:rPr>
              <a:t>int </a:t>
            </a:r>
            <a:r>
              <a:rPr lang="en-US" sz="2400" dirty="0" err="1" smtClean="0">
                <a:solidFill>
                  <a:schemeClr val="bg1"/>
                </a:solidFill>
              </a:rPr>
              <a:t>lowerLimit</a:t>
            </a:r>
            <a:r>
              <a:rPr lang="en-US" sz="2400" dirty="0" smtClean="0">
                <a:solidFill>
                  <a:schemeClr val="bg1"/>
                </a:solidFill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</a:rPr>
              <a:t>int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upperLimit</a:t>
            </a:r>
            <a:r>
              <a:rPr lang="en-US" sz="2400" dirty="0" smtClean="0">
                <a:solidFill>
                  <a:schemeClr val="bg1"/>
                </a:solidFill>
              </a:rPr>
              <a:t>){</a:t>
            </a:r>
          </a:p>
          <a:p>
            <a:pPr algn="l"/>
            <a:r>
              <a:rPr lang="en-US" sz="2400" dirty="0">
                <a:solidFill>
                  <a:schemeClr val="bg1"/>
                </a:solidFill>
              </a:rPr>
              <a:t>	</a:t>
            </a:r>
            <a:r>
              <a:rPr lang="en-US" sz="2400" dirty="0" smtClean="0">
                <a:solidFill>
                  <a:schemeClr val="bg1"/>
                </a:solidFill>
              </a:rPr>
              <a:t>//declare any local variables as needed</a:t>
            </a:r>
          </a:p>
          <a:p>
            <a:pPr algn="l"/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sym typeface="Helvetica Light"/>
              </a:rPr>
              <a:t>	</a:t>
            </a:r>
            <a:r>
              <a:rPr kumimoji="0" lang="en-US" sz="24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sym typeface="Helvetica Light"/>
              </a:rPr>
              <a:t>//</a:t>
            </a:r>
            <a:r>
              <a:rPr kumimoji="0" lang="en-US" sz="2400" b="0" i="0" u="none" strike="noStrike" cap="none" spc="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sym typeface="Helvetica Light"/>
              </a:rPr>
              <a:t> Print the message</a:t>
            </a:r>
          </a:p>
          <a:p>
            <a:pPr algn="l"/>
            <a:r>
              <a:rPr lang="en-US" sz="2400" baseline="0" dirty="0">
                <a:solidFill>
                  <a:schemeClr val="bg1"/>
                </a:solidFill>
              </a:rPr>
              <a:t>	</a:t>
            </a:r>
            <a:r>
              <a:rPr lang="en-US" sz="2400" baseline="0" dirty="0" smtClean="0">
                <a:solidFill>
                  <a:schemeClr val="bg1"/>
                </a:solidFill>
              </a:rPr>
              <a:t>//Get</a:t>
            </a:r>
            <a:r>
              <a:rPr lang="en-US" sz="2400" dirty="0" smtClean="0">
                <a:solidFill>
                  <a:schemeClr val="bg1"/>
                </a:solidFill>
              </a:rPr>
              <a:t> the number (input) from the user</a:t>
            </a:r>
          </a:p>
          <a:p>
            <a:pPr algn="l"/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sym typeface="Helvetica Light"/>
              </a:rPr>
              <a:t>	</a:t>
            </a:r>
            <a:r>
              <a:rPr kumimoji="0" lang="en-US" sz="24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sym typeface="Helvetica Light"/>
              </a:rPr>
              <a:t>//Use</a:t>
            </a:r>
            <a:r>
              <a:rPr kumimoji="0" lang="en-US" sz="2400" b="0" i="0" u="none" strike="noStrike" cap="none" spc="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sym typeface="Helvetica Light"/>
              </a:rPr>
              <a:t> a “primed while loop” to check for valid input</a:t>
            </a:r>
          </a:p>
          <a:p>
            <a:pPr algn="l"/>
            <a:endParaRPr lang="en-US" sz="2400" baseline="0" dirty="0">
              <a:solidFill>
                <a:schemeClr val="bg1"/>
              </a:solidFill>
            </a:endParaRPr>
          </a:p>
          <a:p>
            <a:pPr algn="l"/>
            <a:endParaRPr kumimoji="0" lang="en-US" sz="2400" b="0" i="0" u="none" strike="noStrike" cap="none" spc="0" normalizeH="0" dirty="0" smtClean="0">
              <a:ln>
                <a:noFill/>
              </a:ln>
              <a:solidFill>
                <a:schemeClr val="bg1"/>
              </a:solidFill>
              <a:effectLst/>
              <a:uFillTx/>
              <a:sym typeface="Helvetica Light"/>
            </a:endParaRPr>
          </a:p>
          <a:p>
            <a:pPr algn="l"/>
            <a:r>
              <a:rPr lang="en-US" sz="2400" baseline="0" dirty="0">
                <a:solidFill>
                  <a:schemeClr val="bg1"/>
                </a:solidFill>
              </a:rPr>
              <a:t>	</a:t>
            </a:r>
            <a:r>
              <a:rPr lang="en-US" sz="2400" baseline="0" dirty="0" smtClean="0">
                <a:solidFill>
                  <a:schemeClr val="bg1"/>
                </a:solidFill>
              </a:rPr>
              <a:t>//return the local variable</a:t>
            </a:r>
          </a:p>
          <a:p>
            <a:pPr algn="l"/>
            <a:r>
              <a:rPr kumimoji="0" lang="en-US" sz="2400" b="0" i="0" u="none" strike="noStrike" cap="none" spc="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sym typeface="Helvetica Light"/>
              </a:rPr>
              <a:t>}</a:t>
            </a:r>
            <a:endParaRPr kumimoji="0" lang="en-US" sz="24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sym typeface="Helvetica Ligh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44600" y="770255"/>
            <a:ext cx="10350500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Value Returning Methods</a:t>
            </a:r>
            <a:endParaRPr kumimoji="0" lang="en-US" sz="36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1300" y="1663700"/>
            <a:ext cx="125095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chemeClr val="bg1"/>
                </a:solidFill>
              </a:rPr>
              <a:t>Sample calls:</a:t>
            </a:r>
          </a:p>
          <a:p>
            <a:pPr algn="l"/>
            <a:endParaRPr lang="en-US" sz="2400" dirty="0">
              <a:solidFill>
                <a:schemeClr val="bg1"/>
              </a:solidFill>
            </a:endParaRPr>
          </a:p>
          <a:p>
            <a:pPr algn="l"/>
            <a:r>
              <a:rPr lang="en-US" sz="2000" dirty="0" err="1">
                <a:solidFill>
                  <a:schemeClr val="bg1"/>
                </a:solidFill>
              </a:rPr>
              <a:t>numberOfCars</a:t>
            </a:r>
            <a:r>
              <a:rPr lang="en-US" sz="2000" dirty="0">
                <a:solidFill>
                  <a:schemeClr val="bg1"/>
                </a:solidFill>
              </a:rPr>
              <a:t> = </a:t>
            </a:r>
            <a:r>
              <a:rPr lang="en-US" sz="2000" dirty="0" err="1" smtClean="0">
                <a:solidFill>
                  <a:schemeClr val="bg1"/>
                </a:solidFill>
              </a:rPr>
              <a:t>getNumber</a:t>
            </a:r>
            <a:r>
              <a:rPr lang="en-US" sz="2000" dirty="0" smtClean="0">
                <a:solidFill>
                  <a:schemeClr val="bg1"/>
                </a:solidFill>
              </a:rPr>
              <a:t>(reader</a:t>
            </a:r>
            <a:r>
              <a:rPr lang="en-US" sz="2000" dirty="0">
                <a:solidFill>
                  <a:schemeClr val="bg1"/>
                </a:solidFill>
              </a:rPr>
              <a:t>, "Enter how many cars are in your family: ", </a:t>
            </a:r>
            <a:r>
              <a:rPr lang="en-US" sz="2000" dirty="0" err="1" smtClean="0">
                <a:solidFill>
                  <a:schemeClr val="bg1"/>
                </a:solidFill>
              </a:rPr>
              <a:t>lowerLimit</a:t>
            </a:r>
            <a:r>
              <a:rPr lang="en-US" sz="2000" dirty="0" smtClean="0">
                <a:solidFill>
                  <a:schemeClr val="bg1"/>
                </a:solidFill>
              </a:rPr>
              <a:t>, </a:t>
            </a:r>
            <a:r>
              <a:rPr lang="en-US" sz="2000" dirty="0" err="1" smtClean="0">
                <a:solidFill>
                  <a:schemeClr val="bg1"/>
                </a:solidFill>
              </a:rPr>
              <a:t>upperLimit</a:t>
            </a:r>
            <a:r>
              <a:rPr lang="en-US" sz="2000" dirty="0">
                <a:solidFill>
                  <a:schemeClr val="bg1"/>
                </a:solidFill>
              </a:rPr>
              <a:t>);</a:t>
            </a:r>
          </a:p>
          <a:p>
            <a:pPr algn="l"/>
            <a:r>
              <a:rPr lang="en-US" sz="2000" dirty="0" err="1">
                <a:solidFill>
                  <a:schemeClr val="bg1"/>
                </a:solidFill>
              </a:rPr>
              <a:t>numberOfAPs</a:t>
            </a:r>
            <a:r>
              <a:rPr lang="en-US" sz="2000" dirty="0">
                <a:solidFill>
                  <a:schemeClr val="bg1"/>
                </a:solidFill>
              </a:rPr>
              <a:t> = </a:t>
            </a:r>
            <a:r>
              <a:rPr lang="en-US" sz="2000" dirty="0" err="1" smtClean="0">
                <a:solidFill>
                  <a:schemeClr val="bg1"/>
                </a:solidFill>
              </a:rPr>
              <a:t>getNumber</a:t>
            </a:r>
            <a:r>
              <a:rPr lang="en-US" sz="2000" dirty="0" smtClean="0">
                <a:solidFill>
                  <a:schemeClr val="bg1"/>
                </a:solidFill>
              </a:rPr>
              <a:t>(reader</a:t>
            </a:r>
            <a:r>
              <a:rPr lang="en-US" sz="2000" dirty="0">
                <a:solidFill>
                  <a:schemeClr val="bg1"/>
                </a:solidFill>
              </a:rPr>
              <a:t>, "Enter how many AP classes you are taking: ", </a:t>
            </a:r>
            <a:r>
              <a:rPr lang="en-US" sz="2000" dirty="0" smtClean="0">
                <a:solidFill>
                  <a:schemeClr val="bg1"/>
                </a:solidFill>
              </a:rPr>
              <a:t>0, 6);</a:t>
            </a:r>
            <a:endParaRPr lang="en-US" sz="2000" dirty="0">
              <a:solidFill>
                <a:schemeClr val="bg1"/>
              </a:solidFill>
            </a:endParaRPr>
          </a:p>
          <a:p>
            <a:pPr algn="l"/>
            <a:r>
              <a:rPr lang="en-US" sz="2000" dirty="0">
                <a:solidFill>
                  <a:schemeClr val="bg1"/>
                </a:solidFill>
              </a:rPr>
              <a:t>age= </a:t>
            </a:r>
            <a:r>
              <a:rPr lang="en-US" sz="2000" dirty="0" err="1" smtClean="0">
                <a:solidFill>
                  <a:schemeClr val="bg1"/>
                </a:solidFill>
              </a:rPr>
              <a:t>getNumber</a:t>
            </a:r>
            <a:r>
              <a:rPr lang="en-US" sz="2000" dirty="0" smtClean="0">
                <a:solidFill>
                  <a:schemeClr val="bg1"/>
                </a:solidFill>
              </a:rPr>
              <a:t>(reader</a:t>
            </a:r>
            <a:r>
              <a:rPr lang="en-US" sz="2000" dirty="0">
                <a:solidFill>
                  <a:schemeClr val="bg1"/>
                </a:solidFill>
              </a:rPr>
              <a:t>, “How old are you? ", </a:t>
            </a:r>
            <a:r>
              <a:rPr lang="en-US" sz="2000" dirty="0" smtClean="0">
                <a:solidFill>
                  <a:schemeClr val="bg1"/>
                </a:solidFill>
              </a:rPr>
              <a:t>0, </a:t>
            </a:r>
            <a:r>
              <a:rPr lang="en-US" sz="2000" dirty="0" err="1" smtClean="0">
                <a:solidFill>
                  <a:schemeClr val="bg1"/>
                </a:solidFill>
              </a:rPr>
              <a:t>upperLimit</a:t>
            </a:r>
            <a:r>
              <a:rPr lang="en-US" sz="2000" dirty="0">
                <a:solidFill>
                  <a:schemeClr val="bg1"/>
                </a:solidFill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25138633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Algorithms</a:t>
            </a:r>
          </a:p>
        </p:txBody>
      </p:sp>
      <p:sp>
        <p:nvSpPr>
          <p:cNvPr id="150" name="Shape 150"/>
          <p:cNvSpPr>
            <a:spLocks noGrp="1"/>
          </p:cNvSpPr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 marL="245091" indent="-245091" defTabSz="1027379">
              <a:spcBef>
                <a:spcPts val="1100"/>
              </a:spcBef>
              <a:defRPr sz="3002" b="1"/>
            </a:pPr>
            <a:r>
              <a:t>Algorithm:</a:t>
            </a:r>
            <a:r>
              <a:rPr b="0"/>
              <a:t> A list of steps for solving a problem.</a:t>
            </a:r>
          </a:p>
          <a:p>
            <a:pPr marL="245091" indent="-245091" defTabSz="1027379">
              <a:spcBef>
                <a:spcPts val="1100"/>
              </a:spcBef>
              <a:defRPr sz="3002" b="1"/>
            </a:pPr>
            <a:r>
              <a:t>Example Algorithm: </a:t>
            </a:r>
            <a:r>
              <a:rPr b="0"/>
              <a:t>bakeSugarCookies()</a:t>
            </a:r>
          </a:p>
          <a:p>
            <a:pPr marL="975207" lvl="2" indent="-252831" defTabSz="1027379">
              <a:spcBef>
                <a:spcPts val="500"/>
              </a:spcBef>
              <a:defRPr sz="2212"/>
            </a:pPr>
            <a:r>
              <a:t>Mix the dry ingredients.</a:t>
            </a:r>
          </a:p>
          <a:p>
            <a:pPr marL="975207" lvl="2" indent="-252831" defTabSz="1027379">
              <a:spcBef>
                <a:spcPts val="500"/>
              </a:spcBef>
              <a:defRPr sz="2212"/>
            </a:pPr>
            <a:r>
              <a:t>Cream the butter and sugar.</a:t>
            </a:r>
          </a:p>
          <a:p>
            <a:pPr marL="975207" lvl="2" indent="-252831" defTabSz="1027379">
              <a:spcBef>
                <a:spcPts val="500"/>
              </a:spcBef>
              <a:defRPr sz="2212"/>
            </a:pPr>
            <a:r>
              <a:t>Beat in the eggs.</a:t>
            </a:r>
          </a:p>
          <a:p>
            <a:pPr marL="975207" lvl="2" indent="-252831" defTabSz="1027379">
              <a:spcBef>
                <a:spcPts val="500"/>
              </a:spcBef>
              <a:defRPr sz="2212"/>
            </a:pPr>
            <a:r>
              <a:t>Stir in the dry ingredients.</a:t>
            </a:r>
          </a:p>
          <a:p>
            <a:pPr marL="975207" lvl="2" indent="-252831" defTabSz="1027379">
              <a:spcBef>
                <a:spcPts val="500"/>
              </a:spcBef>
              <a:defRPr sz="2212"/>
            </a:pPr>
            <a:r>
              <a:t>Set the oven temperature.</a:t>
            </a:r>
          </a:p>
          <a:p>
            <a:pPr marL="975207" lvl="2" indent="-252831" defTabSz="1027379">
              <a:spcBef>
                <a:spcPts val="500"/>
              </a:spcBef>
              <a:defRPr sz="2212"/>
            </a:pPr>
            <a:r>
              <a:t>Set the timer.</a:t>
            </a:r>
          </a:p>
          <a:p>
            <a:pPr marL="975207" lvl="2" indent="-252831" defTabSz="1027379">
              <a:spcBef>
                <a:spcPts val="500"/>
              </a:spcBef>
              <a:defRPr sz="2212"/>
            </a:pPr>
            <a:r>
              <a:t>Place the cookies into the oven.</a:t>
            </a:r>
          </a:p>
          <a:p>
            <a:pPr marL="975207" lvl="2" indent="-252831" defTabSz="1027379">
              <a:spcBef>
                <a:spcPts val="500"/>
              </a:spcBef>
              <a:defRPr sz="2212"/>
            </a:pPr>
            <a:r>
              <a:t>Allow the cookies to bake.</a:t>
            </a:r>
          </a:p>
          <a:p>
            <a:pPr marL="975207" lvl="2" indent="-252831" defTabSz="1027379">
              <a:spcBef>
                <a:spcPts val="500"/>
              </a:spcBef>
              <a:defRPr sz="2212"/>
            </a:pPr>
            <a:r>
              <a:t>Spread the frosting and sprinkles onto the cookies. ,  etc.</a:t>
            </a:r>
          </a:p>
        </p:txBody>
      </p:sp>
      <p:pic>
        <p:nvPicPr>
          <p:cNvPr id="151" name="image13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916416" y="3803903"/>
            <a:ext cx="3194305" cy="319430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Problems with Algorithms</a:t>
            </a:r>
          </a:p>
        </p:txBody>
      </p:sp>
      <p:sp>
        <p:nvSpPr>
          <p:cNvPr id="154" name="Shape 154"/>
          <p:cNvSpPr>
            <a:spLocks noGrp="1"/>
          </p:cNvSpPr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 marL="258043" indent="-258043" defTabSz="1079398">
              <a:lnSpc>
                <a:spcPct val="81000"/>
              </a:lnSpc>
              <a:spcBef>
                <a:spcPts val="1100"/>
              </a:spcBef>
              <a:defRPr sz="2822" i="1"/>
            </a:pPr>
            <a:r>
              <a:t>Lack of structure:</a:t>
            </a:r>
            <a:r>
              <a:rPr u="sng"/>
              <a:t> </a:t>
            </a:r>
            <a:r>
              <a:rPr i="0"/>
              <a:t>Many tiny steps; tough to remember each step</a:t>
            </a:r>
          </a:p>
          <a:p>
            <a:pPr marL="258043" indent="-258043" defTabSz="1079398">
              <a:lnSpc>
                <a:spcPct val="81000"/>
              </a:lnSpc>
              <a:spcBef>
                <a:spcPts val="1100"/>
              </a:spcBef>
              <a:defRPr sz="2822" i="1"/>
            </a:pPr>
            <a:r>
              <a:t>Redundancy:</a:t>
            </a:r>
            <a:r>
              <a:rPr i="0"/>
              <a:t> Consider making a double batch</a:t>
            </a:r>
          </a:p>
          <a:p>
            <a:pPr marL="1011936" lvl="2" indent="-252984" defTabSz="1079398">
              <a:lnSpc>
                <a:spcPct val="81000"/>
              </a:lnSpc>
              <a:spcBef>
                <a:spcPts val="500"/>
              </a:spcBef>
              <a:defRPr sz="1992"/>
            </a:pPr>
            <a:r>
              <a:t>…</a:t>
            </a:r>
          </a:p>
          <a:p>
            <a:pPr marL="1011936" lvl="2" indent="-252984" defTabSz="1079398">
              <a:lnSpc>
                <a:spcPct val="81000"/>
              </a:lnSpc>
              <a:spcBef>
                <a:spcPts val="500"/>
              </a:spcBef>
              <a:defRPr sz="1992"/>
            </a:pPr>
            <a:r>
              <a:t>Stir in the dry ingredients</a:t>
            </a:r>
          </a:p>
          <a:p>
            <a:pPr marL="1011936" lvl="2" indent="-252984" defTabSz="1079398">
              <a:lnSpc>
                <a:spcPct val="81000"/>
              </a:lnSpc>
              <a:spcBef>
                <a:spcPts val="500"/>
              </a:spcBef>
              <a:defRPr sz="1992">
                <a:solidFill>
                  <a:srgbClr val="00BCB9"/>
                </a:solidFill>
              </a:defRPr>
            </a:pPr>
            <a:r>
              <a:t>Set the oven temperature</a:t>
            </a:r>
          </a:p>
          <a:p>
            <a:pPr marL="1011936" lvl="2" indent="-252984" defTabSz="1079398">
              <a:lnSpc>
                <a:spcPct val="81000"/>
              </a:lnSpc>
              <a:spcBef>
                <a:spcPts val="500"/>
              </a:spcBef>
              <a:defRPr sz="1992">
                <a:solidFill>
                  <a:srgbClr val="00BCB9"/>
                </a:solidFill>
              </a:defRPr>
            </a:pPr>
            <a:r>
              <a:t>Set the timer</a:t>
            </a:r>
          </a:p>
          <a:p>
            <a:pPr marL="1011936" lvl="2" indent="-252984" defTabSz="1079398">
              <a:lnSpc>
                <a:spcPct val="81000"/>
              </a:lnSpc>
              <a:spcBef>
                <a:spcPts val="500"/>
              </a:spcBef>
              <a:defRPr sz="1992">
                <a:solidFill>
                  <a:srgbClr val="00BCB9"/>
                </a:solidFill>
              </a:defRPr>
            </a:pPr>
            <a:r>
              <a:t>Place the first batch of cookies into the oven</a:t>
            </a:r>
          </a:p>
          <a:p>
            <a:pPr marL="1011936" lvl="2" indent="-252984" defTabSz="1079398">
              <a:lnSpc>
                <a:spcPct val="81000"/>
              </a:lnSpc>
              <a:spcBef>
                <a:spcPts val="500"/>
              </a:spcBef>
              <a:defRPr sz="1992">
                <a:solidFill>
                  <a:srgbClr val="00BCB9"/>
                </a:solidFill>
              </a:defRPr>
            </a:pPr>
            <a:r>
              <a:t>Allow the cookies to bake</a:t>
            </a:r>
          </a:p>
          <a:p>
            <a:pPr marL="1011936" lvl="2" indent="-252984" defTabSz="1079398">
              <a:lnSpc>
                <a:spcPct val="81000"/>
              </a:lnSpc>
              <a:spcBef>
                <a:spcPts val="500"/>
              </a:spcBef>
              <a:defRPr sz="1992">
                <a:solidFill>
                  <a:srgbClr val="FF0000"/>
                </a:solidFill>
              </a:defRPr>
            </a:pPr>
            <a:r>
              <a:t>Set the oven temperature</a:t>
            </a:r>
          </a:p>
          <a:p>
            <a:pPr marL="1011936" lvl="2" indent="-252984" defTabSz="1079398">
              <a:lnSpc>
                <a:spcPct val="81000"/>
              </a:lnSpc>
              <a:spcBef>
                <a:spcPts val="500"/>
              </a:spcBef>
              <a:defRPr sz="1992">
                <a:solidFill>
                  <a:srgbClr val="FF0000"/>
                </a:solidFill>
              </a:defRPr>
            </a:pPr>
            <a:r>
              <a:t>Set the timer</a:t>
            </a:r>
          </a:p>
          <a:p>
            <a:pPr marL="1011936" lvl="2" indent="-252984" defTabSz="1079398">
              <a:lnSpc>
                <a:spcPct val="81000"/>
              </a:lnSpc>
              <a:spcBef>
                <a:spcPts val="500"/>
              </a:spcBef>
              <a:defRPr sz="1992">
                <a:solidFill>
                  <a:srgbClr val="FF0000"/>
                </a:solidFill>
              </a:defRPr>
            </a:pPr>
            <a:r>
              <a:t>Place the second batch of cookies into the oven</a:t>
            </a:r>
          </a:p>
          <a:p>
            <a:pPr marL="1011936" lvl="2" indent="-252984" defTabSz="1079398">
              <a:lnSpc>
                <a:spcPct val="81000"/>
              </a:lnSpc>
              <a:spcBef>
                <a:spcPts val="500"/>
              </a:spcBef>
              <a:defRPr sz="1992">
                <a:solidFill>
                  <a:srgbClr val="FF0000"/>
                </a:solidFill>
              </a:defRPr>
            </a:pPr>
            <a:r>
              <a:t>Allow the cookies to bake</a:t>
            </a:r>
          </a:p>
          <a:p>
            <a:pPr marL="1011936" lvl="2" indent="-252984" defTabSz="1079398">
              <a:lnSpc>
                <a:spcPct val="81000"/>
              </a:lnSpc>
              <a:spcBef>
                <a:spcPts val="500"/>
              </a:spcBef>
              <a:defRPr sz="1992"/>
            </a:pPr>
            <a:r>
              <a:t>….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/>
          <p:nvPr/>
        </p:nvSpPr>
        <p:spPr>
          <a:xfrm>
            <a:off x="6502400" y="5610858"/>
            <a:ext cx="5608321" cy="886398"/>
          </a:xfrm>
          <a:prstGeom prst="rect">
            <a:avLst/>
          </a:prstGeom>
          <a:solidFill>
            <a:srgbClr val="FFFFFF"/>
          </a:solidFill>
          <a:ln w="12700">
            <a:solidFill>
              <a:srgbClr val="70AD47"/>
            </a:solidFill>
            <a:miter/>
          </a:ln>
        </p:spPr>
        <p:txBody>
          <a:bodyPr lIns="48767" tIns="48767" rIns="48767" bIns="48767" anchor="ctr"/>
          <a:lstStyle/>
          <a:p>
            <a:pPr defTabSz="1300480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57" name="Shape 15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Removing Redundancy</a:t>
            </a:r>
          </a:p>
        </p:txBody>
      </p:sp>
      <p:sp>
        <p:nvSpPr>
          <p:cNvPr id="158" name="Shape 158"/>
          <p:cNvSpPr>
            <a:spLocks noGrp="1"/>
          </p:cNvSpPr>
          <p:nvPr>
            <p:ph type="body" sz="half" idx="1"/>
          </p:nvPr>
        </p:nvSpPr>
        <p:spPr>
          <a:xfrm>
            <a:off x="894078" y="3413758"/>
            <a:ext cx="11509957" cy="4394202"/>
          </a:xfrm>
          <a:prstGeom prst="rect">
            <a:avLst/>
          </a:prstGeom>
        </p:spPr>
        <p:txBody>
          <a:bodyPr/>
          <a:lstStyle/>
          <a:p>
            <a:pPr marL="0" indent="0" defTabSz="1027379">
              <a:lnSpc>
                <a:spcPct val="72000"/>
              </a:lnSpc>
              <a:spcBef>
                <a:spcPts val="1100"/>
              </a:spcBef>
              <a:buSzTx/>
              <a:buNone/>
              <a:defRPr sz="2686"/>
            </a:pPr>
            <a:r>
              <a:t>A well-structured algorithm can describe repeated tasks with less redundancy</a:t>
            </a:r>
          </a:p>
          <a:p>
            <a:pPr marL="552617" indent="-552617" defTabSz="1027379">
              <a:lnSpc>
                <a:spcPct val="72000"/>
              </a:lnSpc>
              <a:spcBef>
                <a:spcPts val="1100"/>
              </a:spcBef>
              <a:buFontTx/>
              <a:buAutoNum type="arabicPeriod"/>
              <a:defRPr sz="2686"/>
            </a:pPr>
            <a:r>
              <a:t>Make the cookie batter.</a:t>
            </a:r>
          </a:p>
          <a:p>
            <a:pPr marL="915283" lvl="1" indent="-554095" defTabSz="1027379">
              <a:lnSpc>
                <a:spcPct val="72000"/>
              </a:lnSpc>
              <a:spcBef>
                <a:spcPts val="500"/>
              </a:spcBef>
              <a:buFontTx/>
              <a:buAutoNum type="arabicPeriod"/>
              <a:defRPr sz="2370"/>
            </a:pPr>
            <a:r>
              <a:t>Mix in the dry ingredients.</a:t>
            </a:r>
          </a:p>
          <a:p>
            <a:pPr marL="915283" lvl="1" indent="-554095" defTabSz="1027379">
              <a:lnSpc>
                <a:spcPct val="72000"/>
              </a:lnSpc>
              <a:spcBef>
                <a:spcPts val="500"/>
              </a:spcBef>
              <a:buFontTx/>
              <a:buAutoNum type="arabicPeriod"/>
              <a:defRPr sz="2370"/>
            </a:pPr>
            <a:r>
              <a:t>…</a:t>
            </a:r>
          </a:p>
          <a:p>
            <a:pPr marL="552617" indent="-552617" defTabSz="1027379">
              <a:lnSpc>
                <a:spcPct val="72000"/>
              </a:lnSpc>
              <a:spcBef>
                <a:spcPts val="1100"/>
              </a:spcBef>
              <a:buFontTx/>
              <a:buAutoNum type="arabicPeriod"/>
              <a:defRPr sz="2686">
                <a:solidFill>
                  <a:srgbClr val="00BCB9"/>
                </a:solidFill>
              </a:defRPr>
            </a:pPr>
            <a:r>
              <a:t>Bake the cookies (first batch)</a:t>
            </a:r>
          </a:p>
          <a:p>
            <a:pPr marL="915283" lvl="1" indent="-554095" defTabSz="1027379">
              <a:lnSpc>
                <a:spcPct val="72000"/>
              </a:lnSpc>
              <a:spcBef>
                <a:spcPts val="500"/>
              </a:spcBef>
              <a:buFontTx/>
              <a:buAutoNum type="arabicPeriod"/>
              <a:defRPr sz="2370">
                <a:solidFill>
                  <a:srgbClr val="00BCB9"/>
                </a:solidFill>
              </a:defRPr>
            </a:pPr>
            <a:r>
              <a:t>Set the oven temperature.</a:t>
            </a:r>
          </a:p>
          <a:p>
            <a:pPr marL="915283" lvl="1" indent="-554095" defTabSz="1027379">
              <a:lnSpc>
                <a:spcPct val="72000"/>
              </a:lnSpc>
              <a:spcBef>
                <a:spcPts val="500"/>
              </a:spcBef>
              <a:buFontTx/>
              <a:buAutoNum type="arabicPeriod"/>
              <a:defRPr sz="2370">
                <a:solidFill>
                  <a:srgbClr val="00BCB9"/>
                </a:solidFill>
              </a:defRPr>
            </a:pPr>
            <a:r>
              <a:t>Set the timer.</a:t>
            </a:r>
          </a:p>
          <a:p>
            <a:pPr marL="915283" lvl="1" indent="-554095" defTabSz="1027379">
              <a:lnSpc>
                <a:spcPct val="72000"/>
              </a:lnSpc>
              <a:spcBef>
                <a:spcPts val="500"/>
              </a:spcBef>
              <a:buFontTx/>
              <a:buAutoNum type="arabicPeriod"/>
              <a:defRPr sz="2370">
                <a:solidFill>
                  <a:srgbClr val="00BCB9"/>
                </a:solidFill>
              </a:defRPr>
            </a:pPr>
            <a:r>
              <a:t>…</a:t>
            </a:r>
          </a:p>
          <a:p>
            <a:pPr marL="0" indent="0" defTabSz="1027379">
              <a:lnSpc>
                <a:spcPct val="72000"/>
              </a:lnSpc>
              <a:spcBef>
                <a:spcPts val="1100"/>
              </a:spcBef>
              <a:buSzTx/>
              <a:buNone/>
              <a:defRPr sz="2686">
                <a:solidFill>
                  <a:srgbClr val="FF0000"/>
                </a:solidFill>
              </a:defRPr>
            </a:pPr>
            <a:r>
              <a:t>2a. Bake the cookies (second batch)</a:t>
            </a:r>
          </a:p>
          <a:p>
            <a:pPr marL="552617" indent="-552617" defTabSz="1027379">
              <a:lnSpc>
                <a:spcPct val="72000"/>
              </a:lnSpc>
              <a:spcBef>
                <a:spcPts val="1100"/>
              </a:spcBef>
              <a:buFontTx/>
              <a:buAutoNum type="arabicPeriod" startAt="3"/>
              <a:defRPr sz="2686"/>
            </a:pPr>
            <a:r>
              <a:t>Decorate the cookies.</a:t>
            </a:r>
          </a:p>
          <a:p>
            <a:pPr marL="915283" lvl="1" indent="-554095" defTabSz="1027379">
              <a:lnSpc>
                <a:spcPct val="72000"/>
              </a:lnSpc>
              <a:spcBef>
                <a:spcPts val="500"/>
              </a:spcBef>
              <a:buFontTx/>
              <a:buAutoNum type="arabicPeriod" startAt="3"/>
              <a:defRPr sz="2370"/>
            </a:pPr>
            <a:r>
              <a:t>…</a:t>
            </a:r>
          </a:p>
        </p:txBody>
      </p:sp>
      <p:sp>
        <p:nvSpPr>
          <p:cNvPr id="159" name="Shape 159"/>
          <p:cNvSpPr/>
          <p:nvPr/>
        </p:nvSpPr>
        <p:spPr>
          <a:xfrm>
            <a:off x="6746240" y="5610858"/>
            <a:ext cx="5364481" cy="16215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8767" tIns="48767" rIns="48767" bIns="48767">
            <a:spAutoFit/>
          </a:bodyPr>
          <a:lstStyle>
            <a:lvl1pPr algn="l" defTabSz="1300480">
              <a:defRPr sz="3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By grouping steps and calling the groups, we can eliminate redundancy.</a:t>
            </a:r>
          </a:p>
        </p:txBody>
      </p:sp>
      <p:sp>
        <p:nvSpPr>
          <p:cNvPr id="160" name="Shape 160"/>
          <p:cNvSpPr/>
          <p:nvPr/>
        </p:nvSpPr>
        <p:spPr>
          <a:xfrm flipH="1" flipV="1">
            <a:off x="5803392" y="5388863"/>
            <a:ext cx="699009" cy="221996"/>
          </a:xfrm>
          <a:prstGeom prst="line">
            <a:avLst/>
          </a:prstGeom>
          <a:ln w="3175">
            <a:solidFill>
              <a:srgbClr val="00BCB9"/>
            </a:solidFill>
            <a:miter/>
            <a:tailEnd type="triangle"/>
          </a:ln>
        </p:spPr>
        <p:txBody>
          <a:bodyPr lIns="48767" tIns="48767" rIns="48767" bIns="48767"/>
          <a:lstStyle/>
          <a:p>
            <a:pPr algn="l" defTabSz="1300480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61" name="Shape 161"/>
          <p:cNvSpPr/>
          <p:nvPr/>
        </p:nvSpPr>
        <p:spPr>
          <a:xfrm flipH="1">
            <a:off x="6152896" y="6497255"/>
            <a:ext cx="349505" cy="183962"/>
          </a:xfrm>
          <a:prstGeom prst="line">
            <a:avLst/>
          </a:prstGeom>
          <a:ln w="12700">
            <a:solidFill>
              <a:srgbClr val="ED7D31"/>
            </a:solidFill>
            <a:miter/>
            <a:tailEnd type="triangle"/>
          </a:ln>
        </p:spPr>
        <p:txBody>
          <a:bodyPr lIns="48767" tIns="48767" rIns="48767" bIns="48767"/>
          <a:lstStyle/>
          <a:p>
            <a:pPr algn="l" defTabSz="1300480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Structure Diagram</a:t>
            </a:r>
          </a:p>
        </p:txBody>
      </p:sp>
      <p:sp>
        <p:nvSpPr>
          <p:cNvPr id="164" name="Shape 164"/>
          <p:cNvSpPr>
            <a:spLocks noGrp="1"/>
          </p:cNvSpPr>
          <p:nvPr>
            <p:ph type="body" idx="1"/>
          </p:nvPr>
        </p:nvSpPr>
        <p:spPr>
          <a:xfrm>
            <a:off x="894079" y="3413758"/>
            <a:ext cx="11216642" cy="4874566"/>
          </a:xfrm>
          <a:prstGeom prst="rect">
            <a:avLst/>
          </a:prstGeom>
        </p:spPr>
        <p:txBody>
          <a:bodyPr/>
          <a:lstStyle/>
          <a:p>
            <a:pPr marL="0" indent="0" defTabSz="1066393">
              <a:lnSpc>
                <a:spcPct val="81000"/>
              </a:lnSpc>
              <a:spcBef>
                <a:spcPts val="1100"/>
              </a:spcBef>
              <a:buSzTx/>
              <a:buNone/>
              <a:defRPr sz="3116"/>
            </a:pPr>
            <a:endParaRPr/>
          </a:p>
          <a:p>
            <a:pPr marL="254399" indent="-254399" defTabSz="1066393">
              <a:lnSpc>
                <a:spcPct val="81000"/>
              </a:lnSpc>
              <a:spcBef>
                <a:spcPts val="1100"/>
              </a:spcBef>
              <a:defRPr sz="3116"/>
            </a:pPr>
            <a:endParaRPr/>
          </a:p>
          <a:p>
            <a:pPr marL="254399" indent="-254399" defTabSz="1066393">
              <a:lnSpc>
                <a:spcPct val="81000"/>
              </a:lnSpc>
              <a:spcBef>
                <a:spcPts val="1100"/>
              </a:spcBef>
              <a:defRPr sz="3116"/>
            </a:pPr>
            <a:endParaRPr/>
          </a:p>
          <a:p>
            <a:pPr marL="254399" indent="-254399" defTabSz="1066393">
              <a:lnSpc>
                <a:spcPct val="81000"/>
              </a:lnSpc>
              <a:spcBef>
                <a:spcPts val="1100"/>
              </a:spcBef>
              <a:defRPr sz="3116"/>
            </a:pPr>
            <a:endParaRPr/>
          </a:p>
          <a:p>
            <a:pPr marL="254399" indent="-254399" defTabSz="1066393">
              <a:lnSpc>
                <a:spcPct val="81000"/>
              </a:lnSpc>
              <a:spcBef>
                <a:spcPts val="1100"/>
              </a:spcBef>
              <a:defRPr sz="3116"/>
            </a:pPr>
            <a:endParaRPr/>
          </a:p>
          <a:p>
            <a:pPr marL="254399" indent="-254399" defTabSz="1066393">
              <a:lnSpc>
                <a:spcPct val="81000"/>
              </a:lnSpc>
              <a:spcBef>
                <a:spcPts val="1100"/>
              </a:spcBef>
              <a:defRPr sz="3116"/>
            </a:pPr>
            <a:endParaRPr/>
          </a:p>
          <a:p>
            <a:pPr marL="254399" indent="-254399" defTabSz="1066393">
              <a:lnSpc>
                <a:spcPct val="81000"/>
              </a:lnSpc>
              <a:spcBef>
                <a:spcPts val="1100"/>
              </a:spcBef>
              <a:defRPr sz="3116"/>
            </a:pPr>
            <a:endParaRPr/>
          </a:p>
          <a:p>
            <a:pPr marL="0" lvl="8" indent="2999232" defTabSz="1066393">
              <a:lnSpc>
                <a:spcPct val="81000"/>
              </a:lnSpc>
              <a:spcBef>
                <a:spcPts val="500"/>
              </a:spcBef>
              <a:buSzTx/>
              <a:buFont typeface="Arial"/>
              <a:buNone/>
              <a:defRPr sz="1968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			</a:t>
            </a:r>
          </a:p>
          <a:p>
            <a:pPr marL="0" lvl="8" indent="2999232" defTabSz="1066393">
              <a:lnSpc>
                <a:spcPct val="81000"/>
              </a:lnSpc>
              <a:spcBef>
                <a:spcPts val="500"/>
              </a:spcBef>
              <a:buSzTx/>
              <a:buFont typeface="Arial"/>
              <a:buNone/>
              <a:defRPr sz="1968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  <a:p>
            <a:pPr marL="0" lvl="8" indent="2999232" defTabSz="1066393">
              <a:lnSpc>
                <a:spcPct val="81000"/>
              </a:lnSpc>
              <a:spcBef>
                <a:spcPts val="500"/>
              </a:spcBef>
              <a:buSzTx/>
              <a:buFont typeface="Arial"/>
              <a:buNone/>
              <a:defRPr sz="1968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				</a:t>
            </a:r>
          </a:p>
          <a:p>
            <a:pPr marL="0" lvl="8" indent="2999232" defTabSz="1066393">
              <a:lnSpc>
                <a:spcPct val="81000"/>
              </a:lnSpc>
              <a:spcBef>
                <a:spcPts val="500"/>
              </a:spcBef>
              <a:buSzTx/>
              <a:buFont typeface="Arial"/>
              <a:buNone/>
              <a:defRPr sz="1968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			Allows you to divide and conquer</a:t>
            </a:r>
          </a:p>
        </p:txBody>
      </p:sp>
      <p:sp>
        <p:nvSpPr>
          <p:cNvPr id="165" name="Shape 165"/>
          <p:cNvSpPr/>
          <p:nvPr/>
        </p:nvSpPr>
        <p:spPr>
          <a:xfrm>
            <a:off x="5243844" y="3646108"/>
            <a:ext cx="3421365" cy="4531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8767" tIns="48767" rIns="48767" bIns="48767">
            <a:spAutoFit/>
          </a:bodyPr>
          <a:lstStyle>
            <a:lvl1pPr algn="l" defTabSz="1300480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Many batches of cookies</a:t>
            </a:r>
          </a:p>
        </p:txBody>
      </p:sp>
      <p:sp>
        <p:nvSpPr>
          <p:cNvPr id="166" name="Shape 166"/>
          <p:cNvSpPr/>
          <p:nvPr/>
        </p:nvSpPr>
        <p:spPr>
          <a:xfrm>
            <a:off x="5271168" y="4283779"/>
            <a:ext cx="3386837" cy="4531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8767" tIns="48767" rIns="48767" bIns="48767">
            <a:spAutoFit/>
          </a:bodyPr>
          <a:lstStyle>
            <a:lvl1pPr algn="l" defTabSz="1300480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Make a batch of cookies</a:t>
            </a:r>
          </a:p>
        </p:txBody>
      </p:sp>
      <p:sp>
        <p:nvSpPr>
          <p:cNvPr id="167" name="Shape 167"/>
          <p:cNvSpPr/>
          <p:nvPr/>
        </p:nvSpPr>
        <p:spPr>
          <a:xfrm>
            <a:off x="3459321" y="5156944"/>
            <a:ext cx="2300243" cy="4531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8767" tIns="48767" rIns="48767" bIns="48767">
            <a:spAutoFit/>
          </a:bodyPr>
          <a:lstStyle>
            <a:lvl1pPr algn="l" defTabSz="1300480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Make the batter</a:t>
            </a:r>
          </a:p>
        </p:txBody>
      </p:sp>
      <p:sp>
        <p:nvSpPr>
          <p:cNvPr id="168" name="Shape 168"/>
          <p:cNvSpPr/>
          <p:nvPr/>
        </p:nvSpPr>
        <p:spPr>
          <a:xfrm>
            <a:off x="5639575" y="5156944"/>
            <a:ext cx="2408441" cy="4531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8767" tIns="48767" rIns="48767" bIns="48767">
            <a:spAutoFit/>
          </a:bodyPr>
          <a:lstStyle>
            <a:lvl1pPr algn="l" defTabSz="1300480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Bake the cookies</a:t>
            </a:r>
          </a:p>
        </p:txBody>
      </p:sp>
      <p:sp>
        <p:nvSpPr>
          <p:cNvPr id="169" name="Shape 169"/>
          <p:cNvSpPr/>
          <p:nvPr/>
        </p:nvSpPr>
        <p:spPr>
          <a:xfrm>
            <a:off x="8045128" y="5156944"/>
            <a:ext cx="2989168" cy="4531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8767" tIns="48767" rIns="48767" bIns="48767">
            <a:spAutoFit/>
          </a:bodyPr>
          <a:lstStyle>
            <a:lvl1pPr algn="l" defTabSz="1300480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Decorate the cookies</a:t>
            </a:r>
          </a:p>
        </p:txBody>
      </p:sp>
      <p:sp>
        <p:nvSpPr>
          <p:cNvPr id="170" name="Shape 170"/>
          <p:cNvSpPr/>
          <p:nvPr/>
        </p:nvSpPr>
        <p:spPr>
          <a:xfrm>
            <a:off x="985961" y="6126006"/>
            <a:ext cx="4919209" cy="12490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8767" tIns="48767" rIns="48767" bIns="48767">
            <a:spAutoFit/>
          </a:bodyPr>
          <a:lstStyle/>
          <a:p>
            <a:pPr algn="l" defTabSz="1300480">
              <a:lnSpc>
                <a:spcPct val="60000"/>
              </a:lnSpc>
              <a:spcBef>
                <a:spcPts val="500"/>
              </a:spcBef>
              <a:defRPr sz="1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 System.out.println("Mix the dry ingredients.");</a:t>
            </a:r>
          </a:p>
          <a:p>
            <a:pPr algn="l" defTabSz="1300480">
              <a:lnSpc>
                <a:spcPct val="60000"/>
              </a:lnSpc>
              <a:spcBef>
                <a:spcPts val="500"/>
              </a:spcBef>
              <a:defRPr sz="1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 System.out.println("Cream the butter and sugar.");</a:t>
            </a:r>
          </a:p>
          <a:p>
            <a:pPr algn="l" defTabSz="1300480">
              <a:lnSpc>
                <a:spcPct val="60000"/>
              </a:lnSpc>
              <a:spcBef>
                <a:spcPts val="500"/>
              </a:spcBef>
              <a:defRPr sz="1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 System.out.println("Beat in the eggs.");</a:t>
            </a:r>
          </a:p>
          <a:p>
            <a:pPr algn="l" defTabSz="1300480">
              <a:lnSpc>
                <a:spcPct val="60000"/>
              </a:lnSpc>
              <a:spcBef>
                <a:spcPts val="500"/>
              </a:spcBef>
              <a:defRPr sz="14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defRPr>
            </a:pPr>
            <a:r>
              <a:t> System.out.println("Stir in the dry ingredients.");</a:t>
            </a:r>
          </a:p>
        </p:txBody>
      </p:sp>
      <p:sp>
        <p:nvSpPr>
          <p:cNvPr id="171" name="Shape 171"/>
          <p:cNvSpPr/>
          <p:nvPr/>
        </p:nvSpPr>
        <p:spPr>
          <a:xfrm>
            <a:off x="6503669" y="5993560"/>
            <a:ext cx="334074" cy="4531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8767" tIns="48767" rIns="48767" bIns="48767">
            <a:spAutoFit/>
          </a:bodyPr>
          <a:lstStyle>
            <a:lvl1pPr algn="l" defTabSz="1300480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…</a:t>
            </a:r>
          </a:p>
        </p:txBody>
      </p:sp>
      <p:sp>
        <p:nvSpPr>
          <p:cNvPr id="172" name="Shape 172"/>
          <p:cNvSpPr/>
          <p:nvPr/>
        </p:nvSpPr>
        <p:spPr>
          <a:xfrm>
            <a:off x="9011853" y="5994995"/>
            <a:ext cx="334075" cy="4531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8767" tIns="48767" rIns="48767" bIns="48767">
            <a:spAutoFit/>
          </a:bodyPr>
          <a:lstStyle>
            <a:lvl1pPr algn="l" defTabSz="1300480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…</a:t>
            </a:r>
          </a:p>
        </p:txBody>
      </p:sp>
      <p:cxnSp>
        <p:nvCxnSpPr>
          <p:cNvPr id="173" name="Connector 173"/>
          <p:cNvCxnSpPr>
            <a:stCxn id="165" idx="0"/>
            <a:endCxn id="166" idx="0"/>
          </p:cNvCxnSpPr>
          <p:nvPr/>
        </p:nvCxnSpPr>
        <p:spPr>
          <a:xfrm>
            <a:off x="6954526" y="3872676"/>
            <a:ext cx="10061" cy="637672"/>
          </a:xfrm>
          <a:prstGeom prst="straightConnector1">
            <a:avLst/>
          </a:prstGeom>
          <a:ln w="3175">
            <a:solidFill>
              <a:srgbClr val="00BCB9"/>
            </a:solidFill>
            <a:miter/>
          </a:ln>
        </p:spPr>
      </p:cxnSp>
      <p:sp>
        <p:nvSpPr>
          <p:cNvPr id="174" name="Shape 174"/>
          <p:cNvSpPr/>
          <p:nvPr/>
        </p:nvSpPr>
        <p:spPr>
          <a:xfrm flipH="1">
            <a:off x="4365244" y="4480755"/>
            <a:ext cx="905926" cy="676190"/>
          </a:xfrm>
          <a:prstGeom prst="line">
            <a:avLst/>
          </a:prstGeom>
          <a:ln w="3175">
            <a:solidFill>
              <a:srgbClr val="00BCB9"/>
            </a:solidFill>
            <a:miter/>
          </a:ln>
        </p:spPr>
        <p:txBody>
          <a:bodyPr lIns="48767" tIns="48767" rIns="48767" bIns="48767"/>
          <a:lstStyle/>
          <a:p>
            <a:pPr algn="l" defTabSz="1300480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cxnSp>
        <p:nvCxnSpPr>
          <p:cNvPr id="175" name="Connector 175"/>
          <p:cNvCxnSpPr>
            <a:stCxn id="166" idx="0"/>
            <a:endCxn id="168" idx="0"/>
          </p:cNvCxnSpPr>
          <p:nvPr/>
        </p:nvCxnSpPr>
        <p:spPr>
          <a:xfrm flipH="1">
            <a:off x="6843795" y="4510347"/>
            <a:ext cx="120792" cy="873166"/>
          </a:xfrm>
          <a:prstGeom prst="straightConnector1">
            <a:avLst/>
          </a:prstGeom>
          <a:ln w="3175">
            <a:solidFill>
              <a:srgbClr val="00BCB9"/>
            </a:solidFill>
            <a:miter/>
          </a:ln>
        </p:spPr>
      </p:cxnSp>
      <p:sp>
        <p:nvSpPr>
          <p:cNvPr id="176" name="Shape 176"/>
          <p:cNvSpPr/>
          <p:nvPr/>
        </p:nvSpPr>
        <p:spPr>
          <a:xfrm>
            <a:off x="7879199" y="4498831"/>
            <a:ext cx="1315784" cy="658114"/>
          </a:xfrm>
          <a:prstGeom prst="line">
            <a:avLst/>
          </a:prstGeom>
          <a:ln w="3175">
            <a:solidFill>
              <a:srgbClr val="00BCB9"/>
            </a:solidFill>
            <a:miter/>
          </a:ln>
        </p:spPr>
        <p:txBody>
          <a:bodyPr lIns="48767" tIns="48767" rIns="48767" bIns="48767"/>
          <a:lstStyle/>
          <a:p>
            <a:pPr algn="l" defTabSz="1300480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77" name="Shape 177"/>
          <p:cNvSpPr/>
          <p:nvPr/>
        </p:nvSpPr>
        <p:spPr>
          <a:xfrm flipH="1">
            <a:off x="3279996" y="5550899"/>
            <a:ext cx="1085249" cy="481030"/>
          </a:xfrm>
          <a:prstGeom prst="line">
            <a:avLst/>
          </a:prstGeom>
          <a:ln w="3175">
            <a:solidFill>
              <a:srgbClr val="00BCB9"/>
            </a:solidFill>
            <a:miter/>
          </a:ln>
        </p:spPr>
        <p:txBody>
          <a:bodyPr lIns="48767" tIns="48767" rIns="48767" bIns="48767"/>
          <a:lstStyle/>
          <a:p>
            <a:pPr algn="l" defTabSz="1300480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cxnSp>
        <p:nvCxnSpPr>
          <p:cNvPr id="178" name="Connector 178"/>
          <p:cNvCxnSpPr>
            <a:stCxn id="168" idx="0"/>
            <a:endCxn id="171" idx="0"/>
          </p:cNvCxnSpPr>
          <p:nvPr/>
        </p:nvCxnSpPr>
        <p:spPr>
          <a:xfrm flipH="1">
            <a:off x="6670705" y="5383512"/>
            <a:ext cx="173091" cy="836617"/>
          </a:xfrm>
          <a:prstGeom prst="straightConnector1">
            <a:avLst/>
          </a:prstGeom>
          <a:ln w="3175">
            <a:solidFill>
              <a:srgbClr val="00BCB9"/>
            </a:solidFill>
            <a:miter/>
          </a:ln>
        </p:spPr>
      </p:cxnSp>
      <p:sp>
        <p:nvSpPr>
          <p:cNvPr id="179" name="Shape 179"/>
          <p:cNvSpPr/>
          <p:nvPr/>
        </p:nvSpPr>
        <p:spPr>
          <a:xfrm>
            <a:off x="9194980" y="5550899"/>
            <a:ext cx="1" cy="444097"/>
          </a:xfrm>
          <a:prstGeom prst="line">
            <a:avLst/>
          </a:prstGeom>
          <a:ln w="3175">
            <a:solidFill>
              <a:srgbClr val="00BCB9"/>
            </a:solidFill>
            <a:miter/>
          </a:ln>
        </p:spPr>
        <p:txBody>
          <a:bodyPr lIns="48767" tIns="48767" rIns="48767" bIns="48767"/>
          <a:lstStyle/>
          <a:p>
            <a:pPr algn="l" defTabSz="1300480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Static Methods</a:t>
            </a:r>
          </a:p>
        </p:txBody>
      </p:sp>
      <p:sp>
        <p:nvSpPr>
          <p:cNvPr id="185" name="Shape 185"/>
          <p:cNvSpPr>
            <a:spLocks noGrp="1"/>
          </p:cNvSpPr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/>
            </a:pPr>
            <a:r>
              <a:t>Static method:</a:t>
            </a:r>
            <a:r>
              <a:rPr b="0"/>
              <a:t> a named group of statements</a:t>
            </a:r>
          </a:p>
          <a:p>
            <a:pPr marL="781050" lvl="1" indent="-323850">
              <a:spcBef>
                <a:spcPts val="700"/>
              </a:spcBef>
              <a:defRPr sz="3400"/>
            </a:pPr>
            <a:endParaRPr b="0"/>
          </a:p>
          <a:p>
            <a:pPr marL="0" indent="0">
              <a:buSzTx/>
              <a:buNone/>
              <a:defRPr b="1"/>
            </a:pPr>
            <a:r>
              <a:t>Procedural decomposition: </a:t>
            </a:r>
            <a:r>
              <a:rPr b="0"/>
              <a:t>dividing a problem into methods</a:t>
            </a:r>
          </a:p>
          <a:p>
            <a:pPr marL="0" indent="0">
              <a:buSzTx/>
              <a:buNone/>
              <a:defRPr b="1"/>
            </a:pPr>
            <a:endParaRPr b="0"/>
          </a:p>
          <a:p>
            <a:pPr marL="0" indent="0">
              <a:buSzTx/>
              <a:buNone/>
            </a:pPr>
            <a:r>
              <a:t>Writing a static method is like adding a new command to Java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Using Static Methods	</a:t>
            </a:r>
          </a:p>
        </p:txBody>
      </p:sp>
      <p:sp>
        <p:nvSpPr>
          <p:cNvPr id="188" name="Shape 188"/>
          <p:cNvSpPr>
            <a:spLocks noGrp="1"/>
          </p:cNvSpPr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/>
            </a:pPr>
            <a:r>
              <a:t>Define / Declare </a:t>
            </a:r>
            <a:r>
              <a:rPr b="0"/>
              <a:t>the method</a:t>
            </a:r>
          </a:p>
          <a:p>
            <a:pPr marL="0" indent="0">
              <a:buSzTx/>
              <a:buNone/>
            </a:pPr>
            <a:endParaRPr b="0"/>
          </a:p>
          <a:p>
            <a:pPr marL="0" indent="0">
              <a:buSzTx/>
              <a:buNone/>
              <a:defRPr b="1"/>
            </a:pPr>
            <a:r>
              <a:t>Call (or run)</a:t>
            </a:r>
            <a:r>
              <a:rPr i="1"/>
              <a:t> </a:t>
            </a:r>
            <a:r>
              <a:rPr b="0"/>
              <a:t>the method</a:t>
            </a:r>
          </a:p>
          <a:p>
            <a:pPr marL="0" indent="0">
              <a:buSzTx/>
              <a:buNone/>
              <a:defRPr b="1"/>
            </a:pPr>
            <a:endParaRPr b="0"/>
          </a:p>
          <a:p>
            <a:pPr marL="0" indent="0">
              <a:buSzTx/>
              <a:buNone/>
              <a:defRPr b="1"/>
            </a:pPr>
            <a:r>
              <a:t>*Insider Tip*</a:t>
            </a:r>
            <a:r>
              <a:rPr b="0"/>
              <a:t> The </a:t>
            </a:r>
            <a:r>
              <a:rPr b="0">
                <a:latin typeface="Courier New"/>
                <a:ea typeface="Courier New"/>
                <a:cs typeface="Courier New"/>
                <a:sym typeface="Courier New"/>
              </a:rPr>
              <a:t>main</a:t>
            </a:r>
            <a:r>
              <a:rPr b="0"/>
              <a:t> method always runs first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1235455">
              <a:defRPr sz="5890"/>
            </a:lvl1pPr>
          </a:lstStyle>
          <a:p>
            <a:r>
              <a:t>Defining and Declaring a Method</a:t>
            </a:r>
          </a:p>
        </p:txBody>
      </p:sp>
      <p:sp>
        <p:nvSpPr>
          <p:cNvPr id="191" name="Shape 191"/>
          <p:cNvSpPr>
            <a:spLocks noGrp="1"/>
          </p:cNvSpPr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767283">
              <a:spcBef>
                <a:spcPts val="800"/>
              </a:spcBef>
              <a:buSzTx/>
              <a:buNone/>
              <a:defRPr sz="2006" i="1"/>
            </a:pPr>
            <a:r>
              <a:t>Giving your method a name so it can be executed</a:t>
            </a:r>
            <a:r>
              <a:rPr i="0"/>
              <a:t>:</a:t>
            </a:r>
          </a:p>
          <a:p>
            <a:pPr marL="0" indent="0" defTabSz="767283">
              <a:spcBef>
                <a:spcPts val="800"/>
              </a:spcBef>
              <a:buSzTx/>
              <a:buNone/>
              <a:defRPr sz="2006"/>
            </a:pPr>
            <a:endParaRPr i="0"/>
          </a:p>
          <a:p>
            <a:pPr marL="0" indent="0" defTabSz="767283">
              <a:spcBef>
                <a:spcPts val="800"/>
              </a:spcBef>
              <a:buSzTx/>
              <a:buNone/>
              <a:defRPr sz="2006"/>
            </a:pPr>
            <a:r>
              <a:t>Syntax:				Example:</a:t>
            </a:r>
          </a:p>
          <a:p>
            <a:pPr marL="0" indent="0" defTabSz="767283">
              <a:spcBef>
                <a:spcPts val="800"/>
              </a:spcBef>
              <a:buSzTx/>
              <a:buNone/>
              <a:defRPr sz="2006"/>
            </a:pPr>
            <a:r>
              <a:t>public static void </a:t>
            </a:r>
            <a:r>
              <a:rPr b="1"/>
              <a:t>name</a:t>
            </a:r>
            <a:r>
              <a:t>(){	public static void makeBatter(){</a:t>
            </a:r>
          </a:p>
          <a:p>
            <a:pPr marL="0" indent="0" defTabSz="767283">
              <a:spcBef>
                <a:spcPts val="800"/>
              </a:spcBef>
              <a:buSzTx/>
              <a:buNone/>
              <a:defRPr sz="2006"/>
            </a:pPr>
            <a:r>
              <a:t>	</a:t>
            </a:r>
            <a:r>
              <a:rPr b="1"/>
              <a:t>statement;			</a:t>
            </a:r>
            <a:r>
              <a:t>System.out.println(“Mix the dry ingredients.”);</a:t>
            </a:r>
            <a:endParaRPr b="1"/>
          </a:p>
          <a:p>
            <a:pPr marL="0" indent="0" defTabSz="767283">
              <a:spcBef>
                <a:spcPts val="800"/>
              </a:spcBef>
              <a:buSzTx/>
              <a:buNone/>
              <a:defRPr sz="2006" b="1"/>
            </a:pPr>
            <a:r>
              <a:t>	statement;			</a:t>
            </a:r>
            <a:r>
              <a:rPr b="0"/>
              <a:t>System.out.println(“Cream the butter/sugar.”);</a:t>
            </a:r>
          </a:p>
          <a:p>
            <a:pPr marL="0" indent="0" defTabSz="767283">
              <a:spcBef>
                <a:spcPts val="800"/>
              </a:spcBef>
              <a:buSzTx/>
              <a:buNone/>
              <a:defRPr sz="2006" b="1"/>
            </a:pPr>
            <a:r>
              <a:t>	…				</a:t>
            </a:r>
            <a:r>
              <a:rPr b="0"/>
              <a:t>System.out.println(“Beat in the eggs.”);</a:t>
            </a:r>
          </a:p>
          <a:p>
            <a:pPr marL="0" indent="0" defTabSz="767283">
              <a:spcBef>
                <a:spcPts val="800"/>
              </a:spcBef>
              <a:buSzTx/>
              <a:buNone/>
              <a:defRPr sz="2006" b="1"/>
            </a:pPr>
            <a:r>
              <a:t>	statement;			</a:t>
            </a:r>
            <a:r>
              <a:rPr b="0"/>
              <a:t>System.out.println(“Stir in dry ingredients.”)</a:t>
            </a:r>
          </a:p>
          <a:p>
            <a:pPr marL="0" indent="0" defTabSz="767283">
              <a:spcBef>
                <a:spcPts val="800"/>
              </a:spcBef>
              <a:buSzTx/>
              <a:buNone/>
              <a:defRPr sz="2006"/>
            </a:pPr>
            <a:r>
              <a:t>}				}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/>
          <p:nvPr/>
        </p:nvSpPr>
        <p:spPr>
          <a:xfrm>
            <a:off x="6681216" y="6291071"/>
            <a:ext cx="5640833" cy="886398"/>
          </a:xfrm>
          <a:prstGeom prst="rect">
            <a:avLst/>
          </a:prstGeom>
          <a:solidFill>
            <a:srgbClr val="FFFFFF"/>
          </a:solidFill>
          <a:ln w="12700">
            <a:solidFill>
              <a:srgbClr val="70AD47"/>
            </a:solidFill>
            <a:miter/>
          </a:ln>
        </p:spPr>
        <p:txBody>
          <a:bodyPr lIns="48767" tIns="48767" rIns="48767" bIns="48767" anchor="ctr"/>
          <a:lstStyle/>
          <a:p>
            <a:pPr defTabSz="1300480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94" name="Shape 19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Calling Static Methods</a:t>
            </a:r>
          </a:p>
        </p:txBody>
      </p:sp>
      <p:sp>
        <p:nvSpPr>
          <p:cNvPr id="195" name="Shape 195"/>
          <p:cNvSpPr>
            <a:spLocks noGrp="1"/>
          </p:cNvSpPr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1027379">
              <a:lnSpc>
                <a:spcPct val="81000"/>
              </a:lnSpc>
              <a:spcBef>
                <a:spcPts val="1100"/>
              </a:spcBef>
              <a:buSzTx/>
              <a:buNone/>
              <a:defRPr sz="3002" i="1"/>
            </a:pPr>
            <a:r>
              <a:t>Executes the method’s code</a:t>
            </a:r>
          </a:p>
          <a:p>
            <a:pPr marL="0" indent="0" defTabSz="1027379">
              <a:lnSpc>
                <a:spcPct val="81000"/>
              </a:lnSpc>
              <a:spcBef>
                <a:spcPts val="1100"/>
              </a:spcBef>
              <a:buSzTx/>
              <a:buNone/>
              <a:defRPr sz="3002" i="1"/>
            </a:pPr>
            <a:endParaRPr/>
          </a:p>
          <a:p>
            <a:pPr marL="0" indent="0" defTabSz="1027379">
              <a:lnSpc>
                <a:spcPct val="81000"/>
              </a:lnSpc>
              <a:spcBef>
                <a:spcPts val="1100"/>
              </a:spcBef>
              <a:buSzTx/>
              <a:buNone/>
              <a:defRPr sz="3002"/>
            </a:pPr>
            <a:r>
              <a:t>Syntax :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&lt;name&gt;()	</a:t>
            </a:r>
            <a:r>
              <a:t>		Example: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makeBatter()</a:t>
            </a:r>
          </a:p>
          <a:p>
            <a:pPr marL="0" indent="0" defTabSz="1027379">
              <a:lnSpc>
                <a:spcPct val="81000"/>
              </a:lnSpc>
              <a:spcBef>
                <a:spcPts val="1100"/>
              </a:spcBef>
              <a:buSzTx/>
              <a:buNone/>
              <a:defRPr sz="3002"/>
            </a:pPr>
            <a:r>
              <a:t>Output:</a:t>
            </a:r>
          </a:p>
          <a:p>
            <a:pPr marL="0" indent="0" defTabSz="1027379">
              <a:lnSpc>
                <a:spcPct val="81000"/>
              </a:lnSpc>
              <a:spcBef>
                <a:spcPts val="1100"/>
              </a:spcBef>
              <a:buSzTx/>
              <a:buNone/>
              <a:defRPr sz="3002"/>
            </a:pPr>
            <a:endParaRPr/>
          </a:p>
          <a:p>
            <a:pPr marL="0" indent="0" defTabSz="1027379">
              <a:lnSpc>
                <a:spcPct val="81000"/>
              </a:lnSpc>
              <a:spcBef>
                <a:spcPts val="1100"/>
              </a:spcBef>
              <a:buSzTx/>
              <a:buNone/>
              <a:defRPr sz="2686">
                <a:latin typeface="Courier New"/>
                <a:ea typeface="Courier New"/>
                <a:cs typeface="Courier New"/>
                <a:sym typeface="Courier New"/>
              </a:defRPr>
            </a:pPr>
            <a:r>
              <a:t>Mix the dry ingredients. 	</a:t>
            </a:r>
          </a:p>
          <a:p>
            <a:pPr marL="0" indent="0" defTabSz="1027379">
              <a:lnSpc>
                <a:spcPct val="81000"/>
              </a:lnSpc>
              <a:spcBef>
                <a:spcPts val="1100"/>
              </a:spcBef>
              <a:buSzTx/>
              <a:buNone/>
              <a:defRPr sz="2686">
                <a:latin typeface="Courier New"/>
                <a:ea typeface="Courier New"/>
                <a:cs typeface="Courier New"/>
                <a:sym typeface="Courier New"/>
              </a:defRPr>
            </a:pPr>
            <a:r>
              <a:t>Cream the butter/sugar</a:t>
            </a:r>
          </a:p>
          <a:p>
            <a:pPr marL="0" indent="0" defTabSz="1027379">
              <a:lnSpc>
                <a:spcPct val="81000"/>
              </a:lnSpc>
              <a:spcBef>
                <a:spcPts val="1100"/>
              </a:spcBef>
              <a:buSzTx/>
              <a:buNone/>
              <a:defRPr sz="2686">
                <a:latin typeface="Courier New"/>
                <a:ea typeface="Courier New"/>
                <a:cs typeface="Courier New"/>
                <a:sym typeface="Courier New"/>
              </a:defRPr>
            </a:pPr>
            <a:r>
              <a:t>Beat in the eggs</a:t>
            </a:r>
          </a:p>
          <a:p>
            <a:pPr marL="0" indent="0" defTabSz="1027379">
              <a:lnSpc>
                <a:spcPct val="81000"/>
              </a:lnSpc>
              <a:spcBef>
                <a:spcPts val="1100"/>
              </a:spcBef>
              <a:buSzTx/>
              <a:buNone/>
              <a:defRPr sz="2686">
                <a:latin typeface="Courier New"/>
                <a:ea typeface="Courier New"/>
                <a:cs typeface="Courier New"/>
                <a:sym typeface="Courier New"/>
              </a:defRPr>
            </a:pPr>
            <a:r>
              <a:t>Stir in dry ingredients</a:t>
            </a:r>
          </a:p>
        </p:txBody>
      </p:sp>
      <p:sp>
        <p:nvSpPr>
          <p:cNvPr id="196" name="Shape 196"/>
          <p:cNvSpPr/>
          <p:nvPr/>
        </p:nvSpPr>
        <p:spPr>
          <a:xfrm>
            <a:off x="6851903" y="6291071"/>
            <a:ext cx="5470146" cy="21632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8767" tIns="48767" rIns="48767" bIns="48767">
            <a:spAutoFit/>
          </a:bodyPr>
          <a:lstStyle/>
          <a:p>
            <a:pPr algn="l" defTabSz="1300480">
              <a:defRPr sz="3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This whole block of code is called every time   [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makeBatter()</a:t>
            </a:r>
            <a:r>
              <a:t>] is called.</a:t>
            </a:r>
          </a:p>
        </p:txBody>
      </p:sp>
      <p:sp>
        <p:nvSpPr>
          <p:cNvPr id="197" name="Shape 197"/>
          <p:cNvSpPr/>
          <p:nvPr/>
        </p:nvSpPr>
        <p:spPr>
          <a:xfrm>
            <a:off x="5852159" y="5949696"/>
            <a:ext cx="650241" cy="16093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5965" y="0"/>
                  <a:pt x="10800" y="326"/>
                  <a:pt x="10800" y="727"/>
                </a:cubicBezTo>
                <a:lnTo>
                  <a:pt x="10800" y="10073"/>
                </a:lnTo>
                <a:cubicBezTo>
                  <a:pt x="10800" y="10474"/>
                  <a:pt x="15635" y="10800"/>
                  <a:pt x="21600" y="10800"/>
                </a:cubicBezTo>
                <a:cubicBezTo>
                  <a:pt x="15635" y="10800"/>
                  <a:pt x="10800" y="11126"/>
                  <a:pt x="10800" y="11527"/>
                </a:cubicBezTo>
                <a:lnTo>
                  <a:pt x="10800" y="20873"/>
                </a:lnTo>
                <a:cubicBezTo>
                  <a:pt x="10800" y="21274"/>
                  <a:pt x="5965" y="21600"/>
                  <a:pt x="0" y="21600"/>
                </a:cubicBezTo>
              </a:path>
            </a:pathLst>
          </a:custGeom>
          <a:ln w="3175">
            <a:solidFill>
              <a:srgbClr val="00BCB9"/>
            </a:solidFill>
            <a:miter/>
          </a:ln>
        </p:spPr>
        <p:txBody>
          <a:bodyPr lIns="48767" tIns="48767" rIns="48767" bIns="48767" anchor="ctr"/>
          <a:lstStyle/>
          <a:p>
            <a:pPr defTabSz="1300480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</TotalTime>
  <Words>665</Words>
  <Application>Microsoft Office PowerPoint</Application>
  <PresentationFormat>Custom</PresentationFormat>
  <Paragraphs>179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Helvetica Light</vt:lpstr>
      <vt:lpstr>Helvetica Neue</vt:lpstr>
      <vt:lpstr>Black</vt:lpstr>
      <vt:lpstr>Static Methods and  Method Calls</vt:lpstr>
      <vt:lpstr>Algorithms</vt:lpstr>
      <vt:lpstr>Problems with Algorithms</vt:lpstr>
      <vt:lpstr>Removing Redundancy</vt:lpstr>
      <vt:lpstr>Structure Diagram</vt:lpstr>
      <vt:lpstr>Static Methods</vt:lpstr>
      <vt:lpstr>Using Static Methods </vt:lpstr>
      <vt:lpstr>Defining and Declaring a Method</vt:lpstr>
      <vt:lpstr>Calling Static Methods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Static Methods and  Method Calls</dc:title>
  <cp:lastModifiedBy>Dave Clausen</cp:lastModifiedBy>
  <cp:revision>17</cp:revision>
  <dcterms:modified xsi:type="dcterms:W3CDTF">2020-09-21T14:27:54Z</dcterms:modified>
</cp:coreProperties>
</file>