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3" r:id="rId1"/>
  </p:sldMasterIdLst>
  <p:notesMasterIdLst>
    <p:notesMasterId r:id="rId49"/>
  </p:notesMasterIdLst>
  <p:handoutMasterIdLst>
    <p:handoutMasterId r:id="rId50"/>
  </p:handoutMasterIdLst>
  <p:sldIdLst>
    <p:sldId id="256" r:id="rId2"/>
    <p:sldId id="320" r:id="rId3"/>
    <p:sldId id="389" r:id="rId4"/>
    <p:sldId id="352" r:id="rId5"/>
    <p:sldId id="386" r:id="rId6"/>
    <p:sldId id="345" r:id="rId7"/>
    <p:sldId id="388" r:id="rId8"/>
    <p:sldId id="390" r:id="rId9"/>
    <p:sldId id="392" r:id="rId10"/>
    <p:sldId id="391" r:id="rId11"/>
    <p:sldId id="393" r:id="rId12"/>
    <p:sldId id="321" r:id="rId13"/>
    <p:sldId id="395" r:id="rId14"/>
    <p:sldId id="323" r:id="rId15"/>
    <p:sldId id="371" r:id="rId16"/>
    <p:sldId id="289" r:id="rId17"/>
    <p:sldId id="288" r:id="rId18"/>
    <p:sldId id="290" r:id="rId19"/>
    <p:sldId id="403" r:id="rId20"/>
    <p:sldId id="378" r:id="rId21"/>
    <p:sldId id="379" r:id="rId22"/>
    <p:sldId id="397" r:id="rId23"/>
    <p:sldId id="398" r:id="rId24"/>
    <p:sldId id="399" r:id="rId25"/>
    <p:sldId id="400" r:id="rId26"/>
    <p:sldId id="401" r:id="rId27"/>
    <p:sldId id="394" r:id="rId28"/>
    <p:sldId id="373" r:id="rId29"/>
    <p:sldId id="374" r:id="rId30"/>
    <p:sldId id="375" r:id="rId31"/>
    <p:sldId id="372" r:id="rId32"/>
    <p:sldId id="324" r:id="rId33"/>
    <p:sldId id="376" r:id="rId34"/>
    <p:sldId id="377" r:id="rId35"/>
    <p:sldId id="387" r:id="rId36"/>
    <p:sldId id="347" r:id="rId37"/>
    <p:sldId id="380" r:id="rId38"/>
    <p:sldId id="381" r:id="rId39"/>
    <p:sldId id="382" r:id="rId40"/>
    <p:sldId id="383" r:id="rId41"/>
    <p:sldId id="384" r:id="rId42"/>
    <p:sldId id="385" r:id="rId43"/>
    <p:sldId id="354" r:id="rId44"/>
    <p:sldId id="396" r:id="rId45"/>
    <p:sldId id="355" r:id="rId46"/>
    <p:sldId id="366" r:id="rId47"/>
    <p:sldId id="402" r:id="rId4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1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78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03A82B-7C7D-4920-BB76-746D0A09E6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618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157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0C4C57-8572-4E26-B42A-C7B444CA0F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024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3E0AD-99B6-44FD-8D0E-ED420B78FE7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020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F68B3-550B-457D-A542-30D48793793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83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031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909D00-0873-44D2-BA31-F67C11D6D73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4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716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2F6A89-1A41-4CAE-8837-B41292E5BD9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85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842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1EC20-7745-4DF0-A355-E33E76F58F9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86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305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9334E4-09FB-46FF-9637-551355EA763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87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920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019A58-6265-43BE-B893-A683A231CB5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8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1174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C911D-C367-42B6-85D8-8D481B2073E3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89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1141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D7F56-C477-441B-B284-0F12ED3B857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90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9915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B94A47-6B31-42A5-B2BD-A22981E7943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91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3331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EAC767-D24F-467E-A9EA-05A38024F70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2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4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83F670-C5E2-4D3F-B708-C48D37EBA9E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75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6852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376892-532C-4688-9D93-F43336B1D5B4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420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B78A34-A00F-4D39-BB0A-5B640FD8324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883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5A1197-8309-4A7B-8761-A5669284D38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8265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CAA66F-30F9-4F5A-84C2-176BF728909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6425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DA7CC-3867-4EFB-9CE0-7B2953F88DF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97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4815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51AA6F-EC1F-4AA4-BDAE-00D9B4050B5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98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0463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9CF0BB-2472-4B08-B767-2017EB7E913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99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4937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5D75C4-D38D-415D-855D-765CBC88597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00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8461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20DC2-99C0-4002-80BF-024DFAFB9EA7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01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6447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1DE036-A7A7-4662-9099-B67354F9B75C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02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12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243BC-6234-40F2-9D50-C05DA494D04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76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8883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91E0F-7CBC-40AC-8D4E-143C49499429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03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7582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A0D892-A49B-4BB0-88B8-84D2B99E7CB5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04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2526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310A6-C435-4AB3-85E2-C43E08098EC0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05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3367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5E397-8701-4184-976D-CBF96F22163F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0134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9CBC6-7AC1-4915-BFC8-74461F5C1553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07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3549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2264C4-B187-45D5-B3B1-123DA07C97AA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84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16EC0-35CC-44BD-AB1E-C962CE82C481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09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088329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5C52B1-FCF1-4D8F-A419-68C259F149BB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10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196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642CF8-20CC-498E-A824-AFDF24DD4AF3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96462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1906D-2172-4D2B-8A67-275BD9645AD8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12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296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A3665-B0CB-4022-9BEF-31233A75F8B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7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537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43FD2-E807-4FBA-96F1-E54858F515F4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40977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820C13-9224-4C77-A8C8-42A11421D02E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15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4260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699BE2-AA3A-4B76-8B66-469FFC238D11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69062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7FC99-5DB4-4F96-B88B-61855F149889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17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0243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8B47-FD96-478B-BDC1-98C3AA6A2A38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18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612958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659B4A-2521-4418-9B7E-80DFC57A2E3F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18342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AC039-3CD0-48BD-B831-832B91EB007A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26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121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5ED54F-9097-4882-908D-640AD65795C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78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791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57B6BB-551A-4348-AB54-2FA28F325B7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9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909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58554E-F407-4D72-8154-EF8C2D48144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80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030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5ABA1B-2B98-48E6-A578-A5E6EF6BAB9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81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2870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F5A90-6E01-424F-9A27-4D2C646C22A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82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05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8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981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2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9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7772400" cy="91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543800" cy="39624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12954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981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981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62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CDCB14-8D14-4B43-9516-FC349AF3433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463550" y="2700338"/>
            <a:ext cx="161925" cy="415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20" name="Rectangle 12"/>
          <p:cNvSpPr>
            <a:spLocks noChangeArrowheads="1"/>
          </p:cNvSpPr>
          <p:nvPr/>
        </p:nvSpPr>
        <p:spPr bwMode="auto">
          <a:xfrm rot="-5400000">
            <a:off x="4495800" y="-2971800"/>
            <a:ext cx="152400" cy="9144000"/>
          </a:xfrm>
          <a:prstGeom prst="rect">
            <a:avLst/>
          </a:prstGeom>
          <a:gradFill rotWithShape="1">
            <a:gsLst>
              <a:gs pos="0">
                <a:srgbClr val="FFCC00">
                  <a:gamma/>
                  <a:shade val="4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3" grpId="0" build="p" autoUpdateAnimBg="0" advAuto="0"/>
      <p:bldP spid="119814" grpId="0" build="p" autoUpdateAnimBg="0" advAuto="0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198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E8C4C-CC0A-4496-9FEE-5AD99B618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762408"/>
      </p:ext>
    </p:extLst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7645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7695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6FBDB-C19D-4AA6-BC42-C7C81AC276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547211"/>
      </p:ext>
    </p:extLst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F58FA-1AD9-42E8-B763-8FD648DACA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072077"/>
      </p:ext>
    </p:extLst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BE38E-0FEF-4F9F-ABD1-0FCDA6371A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837468"/>
      </p:ext>
    </p:extLst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076700" cy="4905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076700" cy="4905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72F4C-7EED-42F7-A7FD-C3DFD19B1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993916"/>
      </p:ext>
    </p:extLst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F07D-96A4-47A1-932A-E76CE0301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1210"/>
      </p:ext>
    </p:extLst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84A03-9DC7-43EB-BFEF-AF1025643F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310311"/>
      </p:ext>
    </p:extLst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0667A-BA83-4E53-8AA4-1801480118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186410"/>
      </p:ext>
    </p:extLst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2FF2E-29C9-40B8-8A8E-6316C5D6D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088954"/>
      </p:ext>
    </p:extLst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51811-8BF0-45C0-AFB0-B2A21F00B1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688711"/>
      </p:ext>
    </p:extLst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192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255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latin typeface="Arial Narrow" panose="020B0606020202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395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Arial Narrow" panose="020B0606020202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Arial Narrow" panose="020B0606020202030204" pitchFamily="34" charset="0"/>
              </a:defRPr>
            </a:lvl1pPr>
          </a:lstStyle>
          <a:p>
            <a:fld id="{8E2BAE5C-1DF8-4156-990C-93D5E805DCE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1981200" y="2179638"/>
            <a:ext cx="190500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8794" name="AutoShape 10"/>
          <p:cNvSpPr>
            <a:spLocks noChangeArrowheads="1"/>
          </p:cNvSpPr>
          <p:nvPr/>
        </p:nvSpPr>
        <p:spPr bwMode="auto">
          <a:xfrm flipH="1">
            <a:off x="0" y="914400"/>
            <a:ext cx="9144000" cy="152400"/>
          </a:xfrm>
          <a:prstGeom prst="homePlate">
            <a:avLst>
              <a:gd name="adj" fmla="val 0"/>
            </a:avLst>
          </a:prstGeom>
          <a:gradFill rotWithShape="1">
            <a:gsLst>
              <a:gs pos="0">
                <a:srgbClr val="FFCC00">
                  <a:gamma/>
                  <a:shade val="4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 bldLvl="4" autoUpdateAnimBg="0">
        <p:tmplLst>
          <p:tmpl lvl="1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Rockwell" panose="020606030202050204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anose="05000000000000000000" pitchFamily="2" charset="2"/>
        <a:buChar char="Ø"/>
        <a:defRPr kumimoji="1" sz="2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kumimoji="1"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anose="05000000000000000000" pitchFamily="2" charset="2"/>
        <a:buChar char="w"/>
        <a:defRPr kumimoji="1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anose="05000000000000000000" pitchFamily="2" charset="2"/>
        <a:buChar char="X"/>
        <a:defRPr kumimoji="1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Times New Roman" panose="02020603050405020304" pitchFamily="18" charset="0"/>
        <a:buChar char="»"/>
        <a:defRPr kumimoji="1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fillPolygon(int[], int[], int)" TargetMode="External"/><Relationship Id="rId2" Type="http://schemas.openxmlformats.org/officeDocument/2006/relationships/hyperlink" Target="Java%20CompilersJava%202%20SDK%201.4.1%20DocumentationdocsapijavaawtGraphics.html#drawPolygon(int[], int[], int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DrawPolygon.java" TargetMode="External"/><Relationship Id="rId4" Type="http://schemas.openxmlformats.org/officeDocument/2006/relationships/hyperlink" Target="DrawPolygon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Java%20CompilersJava%202%20SDK%201.4.1%20DocumentationdocsapijavaawtGraphics.html#drawPolygon(int[], int[], int)" TargetMode="External"/><Relationship Id="rId13" Type="http://schemas.openxmlformats.org/officeDocument/2006/relationships/hyperlink" Target="Java%20CompilersJava%202%20SDK%201.4.1%20DocumentationdocsapijavaawtGraphics.html#drawString(java.lang.String, int, int)" TargetMode="External"/><Relationship Id="rId3" Type="http://schemas.openxmlformats.org/officeDocument/2006/relationships/hyperlink" Target="Java%20CompilersJava%202%20SDK%201.4.1%20DocumentationdocsapijavaawtGraphics.html#clearRect(int, int, int, int)" TargetMode="External"/><Relationship Id="rId7" Type="http://schemas.openxmlformats.org/officeDocument/2006/relationships/hyperlink" Target="Java%20CompilersJava%202%20SDK%201.4.1%20DocumentationdocsapijavaawtGraphics.html#drawOval(int, int, int, int)" TargetMode="External"/><Relationship Id="rId12" Type="http://schemas.openxmlformats.org/officeDocument/2006/relationships/hyperlink" Target="Java%20CompilersJava%202%20SDK%201.4.1%20DocumentationdocsapijavaawtGraphics.html#drawRoundRect(int, int, int, int, int, i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hyperlink" Target="Java%20CompilersJava%202%20SDK%201.4.1%20DocumentationdocsapijavaawtGraphics.html#drawLine(int, int, int, int)" TargetMode="External"/><Relationship Id="rId11" Type="http://schemas.openxmlformats.org/officeDocument/2006/relationships/hyperlink" Target="Java%20CompilersJava%202%20SDK%201.4.1%20DocumentationdocsapijavaawtGraphics.html#drawRect(int, int, int, int)" TargetMode="External"/><Relationship Id="rId5" Type="http://schemas.openxmlformats.org/officeDocument/2006/relationships/hyperlink" Target="Java%20CompilersJava%202%20SDK%201.4.1%20DocumentationdocsapijavaawtGraphics.html#drawArc(int, int, int, int, int, int)" TargetMode="External"/><Relationship Id="rId10" Type="http://schemas.openxmlformats.org/officeDocument/2006/relationships/hyperlink" Target="Java%20CompilersJava%202%20SDK%201.4.1%20DocumentationdocsapijavaawtPolygon.html" TargetMode="External"/><Relationship Id="rId4" Type="http://schemas.openxmlformats.org/officeDocument/2006/relationships/hyperlink" Target="Java%20CompilersJava%202%20SDK%201.4.1%20DocumentationdocsapijavaawtGraphics.html#draw3DRect(int, int, int, int, boolean)" TargetMode="External"/><Relationship Id="rId9" Type="http://schemas.openxmlformats.org/officeDocument/2006/relationships/hyperlink" Target="Java%20CompilersJava%202%20SDK%201.4.1%20DocumentationdocsapijavaawtGraphics.html#drawPolygon(java.awt.Polygon)" TargetMode="External"/><Relationship Id="rId14" Type="http://schemas.openxmlformats.org/officeDocument/2006/relationships/hyperlink" Target="Java%20CompilersJava%202%20SDK%201.4.1%20DocumentationdocsapijavalangString.html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Java%20CompilersJava%202%20SDK%201.4.1%20DocumentationdocsapijavaawtGraphics.html#fillPolygon(int[], int[], int)" TargetMode="External"/><Relationship Id="rId3" Type="http://schemas.openxmlformats.org/officeDocument/2006/relationships/hyperlink" Target="Java%20CompilersJava%202%20SDK%201.4.1%20DocumentationdocsapijavaawtGraphics.html#drawString(java.lang.String, int, int)" TargetMode="External"/><Relationship Id="rId7" Type="http://schemas.openxmlformats.org/officeDocument/2006/relationships/hyperlink" Target="Java%20CompilersJava%202%20SDK%201.4.1%20DocumentationdocsapijavaawtGraphics.html#fillOval(int, int, int, int)" TargetMode="External"/><Relationship Id="rId12" Type="http://schemas.openxmlformats.org/officeDocument/2006/relationships/hyperlink" Target="Java%20CompilersJava%202%20SDK%201.4.1%20DocumentationdocsapijavaawtGraphics.html#fillRoundRect(int, int, int, int, int, i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hyperlink" Target="Java%20CompilersJava%202%20SDK%201.4.1%20DocumentationdocsapijavaawtGraphics.html#fillArc(int, int, int, int, int, int)" TargetMode="External"/><Relationship Id="rId11" Type="http://schemas.openxmlformats.org/officeDocument/2006/relationships/hyperlink" Target="Java%20CompilersJava%202%20SDK%201.4.1%20DocumentationdocsapijavaawtGraphics.html#fillRect(int, int, int, int)" TargetMode="External"/><Relationship Id="rId5" Type="http://schemas.openxmlformats.org/officeDocument/2006/relationships/hyperlink" Target="Java%20CompilersJava%202%20SDK%201.4.1%20DocumentationdocsapijavaawtGraphics.html#fill3DRect(int, int, int, int, boolean)" TargetMode="External"/><Relationship Id="rId10" Type="http://schemas.openxmlformats.org/officeDocument/2006/relationships/hyperlink" Target="Java%20CompilersJava%202%20SDK%201.4.1%20DocumentationdocsapijavaawtPolygon.html" TargetMode="External"/><Relationship Id="rId4" Type="http://schemas.openxmlformats.org/officeDocument/2006/relationships/hyperlink" Target="Java%20CompilersJava%202%20SDK%201.4.1%20DocumentationdocsapijavalangString.html" TargetMode="External"/><Relationship Id="rId9" Type="http://schemas.openxmlformats.org/officeDocument/2006/relationships/hyperlink" Target="Java%20CompilersJava%202%20SDK%201.4.1%20DocumentationdocsapijavaawtGraphics.html#fillPolygon(java.awt.Polygon)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drawArc(int, int, int, int, int, int)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fillArc(int, int, int, int, int, int)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drawPolygon(int[], int[], int)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fillPolygon(int[], int[], int)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Java%20CompilersJava%202%20SDK%201.4.1%20DocumentationdocsapijavaawtGraphics.html#clearRect(int, int, int, int)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Snowman.java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hyperlink" Target="Snowman.html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LineUp.java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5" Type="http://schemas.openxmlformats.org/officeDocument/2006/relationships/hyperlink" Target="LineUp.html" TargetMode="External"/><Relationship Id="rId4" Type="http://schemas.openxmlformats.org/officeDocument/2006/relationships/hyperlink" Target="StickFigure.java" TargetMode="Externa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MLTemplateFinalProject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543800" cy="4343400"/>
          </a:xfrm>
        </p:spPr>
        <p:txBody>
          <a:bodyPr/>
          <a:lstStyle/>
          <a:p>
            <a:endParaRPr lang="en-US" altLang="en-US" sz="1000"/>
          </a:p>
          <a:p>
            <a:endParaRPr lang="en-US" altLang="en-US" sz="1600"/>
          </a:p>
          <a:p>
            <a:r>
              <a:rPr lang="en-US" altLang="en-US" sz="4800"/>
              <a:t>Graphics Applets</a:t>
            </a:r>
          </a:p>
          <a:p>
            <a:endParaRPr lang="en-US" altLang="en-US"/>
          </a:p>
          <a:p>
            <a:endParaRPr lang="en-US" altLang="en-US" sz="3600"/>
          </a:p>
          <a:p>
            <a:r>
              <a:rPr lang="en-US" altLang="en-US" sz="3600"/>
              <a:t>By </a:t>
            </a:r>
          </a:p>
          <a:p>
            <a:r>
              <a:rPr lang="en-US" altLang="en-US" sz="3600"/>
              <a:t>Mr. Dave Clausen</a:t>
            </a:r>
            <a:endParaRPr lang="en-US" altLang="en-US" sz="4800"/>
          </a:p>
          <a:p>
            <a:endParaRPr lang="en-US" altLang="en-US" sz="1200"/>
          </a:p>
          <a:p>
            <a:endParaRPr lang="en-US" altLang="en-US" sz="12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AC938-2D48-48FA-9D04-52454324D77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Overriding applet Methods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1534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Overriding a method means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Replace original version (the inherited version)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Advanced programmers may choose to override the </a:t>
            </a:r>
            <a:br>
              <a:rPr lang="en-US" altLang="en-US" sz="2000"/>
            </a:b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  <a:r>
              <a:rPr lang="en-US" altLang="en-US" sz="2000"/>
              <a:t> () and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destroy</a:t>
            </a:r>
            <a:r>
              <a:rPr lang="en-US" altLang="en-US" sz="2000"/>
              <a:t> () methods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We will not override them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We will override the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altLang="en-US" sz="2000"/>
              <a:t> () method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To resize our applet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To set the background color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For example:</a:t>
            </a:r>
            <a:br>
              <a:rPr lang="en-US" altLang="en-US" sz="1800"/>
            </a:br>
            <a:endParaRPr lang="en-US" alt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 public void init()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 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	  //Set the size of the applet panel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	  resize(760, 520);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	  setBackground (Color.white);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/>
              <a:t>   }</a:t>
            </a:r>
          </a:p>
          <a:p>
            <a:pPr lvl="1">
              <a:lnSpc>
                <a:spcPct val="90000"/>
              </a:lnSpc>
            </a:pPr>
            <a:endParaRPr lang="en-US" altLang="en-US" sz="18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36F9E-4FE9-4B0D-998E-7EEDFBFD212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Additional Applet Methods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05800" cy="4219575"/>
          </a:xfrm>
        </p:spPr>
        <p:txBody>
          <a:bodyPr/>
          <a:lstStyle/>
          <a:p>
            <a:r>
              <a:rPr lang="en-US" altLang="en-US" sz="3200"/>
              <a:t>There are nearly 200 additional methods</a:t>
            </a:r>
            <a:r>
              <a:rPr lang="en-US" altLang="en-US"/>
              <a:t> </a:t>
            </a:r>
          </a:p>
          <a:p>
            <a:pPr lvl="1"/>
            <a:r>
              <a:rPr lang="en-US" altLang="en-US" sz="2400"/>
              <a:t>Manipulate components within Japplets or Applets</a:t>
            </a:r>
          </a:p>
          <a:p>
            <a:pPr lvl="1"/>
            <a:r>
              <a:rPr lang="en-US" altLang="en-US" sz="2400"/>
              <a:t>We are not using applet components in our programs</a:t>
            </a:r>
          </a:p>
          <a:p>
            <a:pPr lvl="1"/>
            <a:r>
              <a:rPr lang="en-US" altLang="en-US" sz="2400"/>
              <a:t>Components include</a:t>
            </a:r>
          </a:p>
          <a:p>
            <a:pPr lvl="2"/>
            <a:r>
              <a:rPr lang="en-US" altLang="en-US" sz="2000"/>
              <a:t>Buttons</a:t>
            </a:r>
          </a:p>
          <a:p>
            <a:pPr lvl="2"/>
            <a:r>
              <a:rPr lang="en-US" altLang="en-US" sz="2000"/>
              <a:t>Labels and </a:t>
            </a:r>
          </a:p>
          <a:p>
            <a:pPr lvl="2"/>
            <a:r>
              <a:rPr lang="en-US" altLang="en-US" sz="2000"/>
              <a:t>Text Fields</a:t>
            </a:r>
          </a:p>
          <a:p>
            <a:pPr lvl="1"/>
            <a:r>
              <a:rPr lang="en-US" altLang="en-US" sz="2400"/>
              <a:t>Read definitions at </a:t>
            </a:r>
            <a:r>
              <a:rPr lang="en-US" altLang="en-US" sz="2400" i="1"/>
              <a:t>http://java.sun.com </a:t>
            </a:r>
            <a:r>
              <a:rPr lang="en-US" altLang="en-US" sz="2400"/>
              <a:t>Web site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1F64-E768-4D7A-B183-2CCB4120DEC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Applet paint Method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/>
              <a:t>There are several other special methods that serve specific purposes in an applet.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/>
              <a:t>The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paint</a:t>
            </a:r>
            <a:r>
              <a:rPr lang="en-US" altLang="en-US" sz="2000"/>
              <a:t> method, for instance, is executed automatically and is used to draw the applet’s contents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/>
              <a:t>The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paint</a:t>
            </a:r>
            <a:r>
              <a:rPr lang="en-US" altLang="en-US" sz="2000"/>
              <a:t> method accepts a parameter that is an object of the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Graphics</a:t>
            </a:r>
            <a:r>
              <a:rPr lang="en-US" altLang="en-US" sz="2000"/>
              <a:t> class</a:t>
            </a:r>
          </a:p>
          <a:p>
            <a:pPr lvl="1">
              <a:lnSpc>
                <a:spcPct val="90000"/>
              </a:lnSpc>
              <a:spcBef>
                <a:spcPct val="75000"/>
              </a:spcBef>
            </a:pPr>
            <a:r>
              <a:rPr lang="en-US" altLang="en-US" sz="1800"/>
              <a:t>public void paint(Graphics g)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/>
              <a:t>A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Graphics</a:t>
            </a:r>
            <a:r>
              <a:rPr lang="en-US" altLang="en-US" sz="2000"/>
              <a:t> object defines a </a:t>
            </a:r>
            <a:r>
              <a:rPr lang="en-US" altLang="en-US" sz="2000" i="1"/>
              <a:t>graphics context</a:t>
            </a:r>
            <a:r>
              <a:rPr lang="en-US" altLang="en-US" sz="2000"/>
              <a:t> on which we can draw shapes and text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en-US" altLang="en-US" sz="2000"/>
              <a:t>The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Graphics</a:t>
            </a:r>
            <a:r>
              <a:rPr lang="en-US" altLang="en-US" sz="2000"/>
              <a:t> class has several methods for drawing shapes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561FF-1C91-495E-BBDB-8A2E3726487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</a:rPr>
              <a:t>paint()</a:t>
            </a:r>
            <a:r>
              <a:rPr lang="en-US" altLang="en-US"/>
              <a:t>Method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latin typeface="Courier New" panose="02070309020205020404" pitchFamily="49" charset="0"/>
              </a:rPr>
              <a:t>paint()</a:t>
            </a:r>
            <a:r>
              <a:rPr lang="en-US" altLang="en-US" sz="2800"/>
              <a:t> method</a:t>
            </a:r>
          </a:p>
          <a:p>
            <a:pPr lvl="1"/>
            <a:r>
              <a:rPr lang="en-US" altLang="en-US" sz="2400"/>
              <a:t>Runs when Java displays the applet</a:t>
            </a:r>
          </a:p>
          <a:p>
            <a:pPr lvl="1"/>
            <a:r>
              <a:rPr lang="en-US" altLang="en-US" sz="2400"/>
              <a:t>We will write own method to override the default method</a:t>
            </a:r>
          </a:p>
          <a:p>
            <a:pPr lvl="1"/>
            <a:r>
              <a:rPr lang="en-US" altLang="en-US" sz="2400"/>
              <a:t>Executes automatically every time someone</a:t>
            </a:r>
          </a:p>
          <a:p>
            <a:pPr lvl="2"/>
            <a:r>
              <a:rPr lang="en-US" altLang="en-US" sz="2000"/>
              <a:t>Minimizes, maximizes, or resizes Applet Viewer window or browser window</a:t>
            </a:r>
          </a:p>
          <a:p>
            <a:pPr lvl="1"/>
            <a:r>
              <a:rPr lang="en-US" altLang="en-US" sz="2400"/>
              <a:t>Method header </a:t>
            </a:r>
          </a:p>
          <a:p>
            <a:pPr lvl="2"/>
            <a:r>
              <a:rPr lang="en-US" altLang="en-US" sz="2400">
                <a:latin typeface="Courier New" panose="02070309020205020404" pitchFamily="49" charset="0"/>
              </a:rPr>
              <a:t>public void paint(Graphics g)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3EDDF-F590-4BAB-BAEE-17FFB597F52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Shapes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Let's explore some of the methods of the </a:t>
            </a:r>
            <a:r>
              <a:rPr lang="en-US" altLang="en-US">
                <a:solidFill>
                  <a:schemeClr val="tx1"/>
                </a:solidFill>
                <a:latin typeface="Courier New" panose="02070309020205020404" pitchFamily="49" charset="0"/>
              </a:rPr>
              <a:t>Graphics</a:t>
            </a:r>
            <a:r>
              <a:rPr lang="en-US" altLang="en-US"/>
              <a:t> class that draw shapes in more detail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A shape can be filled or unfilled, depending on which method is invoked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The method parameters specify coordinates and sizes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Recall that the Java coordinate system has the origin in the top left corner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Shapes with curves, like an oval, are usually drawn by specifying the shape’s </a:t>
            </a:r>
            <a:r>
              <a:rPr lang="en-US" altLang="en-US" i="1"/>
              <a:t>bounding rectangle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en-US"/>
              <a:t>An arc can be thought of as a section of an oval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D681-132C-40B5-9CBC-1385C7C6DE3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381000" y="198438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Coordinate Systems</a:t>
            </a: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381000" y="12192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6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Each pixel can be identified using a two-dimensional coordinate system</a:t>
            </a:r>
          </a:p>
          <a:p>
            <a:pPr>
              <a:spcBef>
                <a:spcPct val="6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When referring to a pixel in a Java program, we use a coordinate system with the origin in the top-left corner</a:t>
            </a:r>
          </a:p>
        </p:txBody>
      </p:sp>
      <p:grpSp>
        <p:nvGrpSpPr>
          <p:cNvPr id="141316" name="Group 4"/>
          <p:cNvGrpSpPr>
            <a:grpSpLocks/>
          </p:cNvGrpSpPr>
          <p:nvPr/>
        </p:nvGrpSpPr>
        <p:grpSpPr bwMode="auto">
          <a:xfrm>
            <a:off x="1676400" y="3367088"/>
            <a:ext cx="4800600" cy="2652712"/>
            <a:chOff x="1008" y="2064"/>
            <a:chExt cx="3024" cy="1671"/>
          </a:xfrm>
        </p:grpSpPr>
        <p:sp>
          <p:nvSpPr>
            <p:cNvPr id="141317" name="Line 5"/>
            <p:cNvSpPr>
              <a:spLocks noChangeShapeType="1"/>
            </p:cNvSpPr>
            <p:nvPr/>
          </p:nvSpPr>
          <p:spPr bwMode="auto">
            <a:xfrm>
              <a:off x="1392" y="2304"/>
              <a:ext cx="0" cy="13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18" name="Line 6"/>
            <p:cNvSpPr>
              <a:spLocks noChangeShapeType="1"/>
            </p:cNvSpPr>
            <p:nvPr/>
          </p:nvSpPr>
          <p:spPr bwMode="auto">
            <a:xfrm>
              <a:off x="1392" y="2304"/>
              <a:ext cx="259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19" name="Text Box 7"/>
            <p:cNvSpPr txBox="1">
              <a:spLocks noChangeArrowheads="1"/>
            </p:cNvSpPr>
            <p:nvPr/>
          </p:nvSpPr>
          <p:spPr bwMode="auto">
            <a:xfrm>
              <a:off x="1104" y="3504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Y</a:t>
              </a:r>
              <a:endParaRPr lang="en-US" altLang="en-US"/>
            </a:p>
          </p:txBody>
        </p:sp>
        <p:sp>
          <p:nvSpPr>
            <p:cNvPr id="141320" name="Text Box 8"/>
            <p:cNvSpPr txBox="1">
              <a:spLocks noChangeArrowheads="1"/>
            </p:cNvSpPr>
            <p:nvPr/>
          </p:nvSpPr>
          <p:spPr bwMode="auto">
            <a:xfrm>
              <a:off x="3812" y="2064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X</a:t>
              </a:r>
              <a:endParaRPr lang="en-US" altLang="en-US"/>
            </a:p>
          </p:txBody>
        </p:sp>
        <p:sp>
          <p:nvSpPr>
            <p:cNvPr id="141321" name="Text Box 9"/>
            <p:cNvSpPr txBox="1">
              <a:spLocks noChangeArrowheads="1"/>
            </p:cNvSpPr>
            <p:nvPr/>
          </p:nvSpPr>
          <p:spPr bwMode="auto">
            <a:xfrm>
              <a:off x="1008" y="2064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(0, 0)</a:t>
              </a:r>
              <a:endParaRPr lang="en-US" altLang="en-US"/>
            </a:p>
          </p:txBody>
        </p:sp>
      </p:grpSp>
      <p:sp>
        <p:nvSpPr>
          <p:cNvPr id="141322" name="Line 10"/>
          <p:cNvSpPr>
            <a:spLocks noChangeShapeType="1"/>
          </p:cNvSpPr>
          <p:nvPr/>
        </p:nvSpPr>
        <p:spPr bwMode="auto">
          <a:xfrm>
            <a:off x="2286000" y="4814888"/>
            <a:ext cx="2362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4648200" y="3748088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4" name="Text Box 12"/>
          <p:cNvSpPr txBox="1">
            <a:spLocks noChangeArrowheads="1"/>
          </p:cNvSpPr>
          <p:nvPr/>
        </p:nvSpPr>
        <p:spPr bwMode="auto">
          <a:xfrm>
            <a:off x="4343400" y="481488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(112, 40)</a:t>
            </a:r>
            <a:endParaRPr lang="en-US" altLang="en-US"/>
          </a:p>
        </p:txBody>
      </p:sp>
      <p:sp>
        <p:nvSpPr>
          <p:cNvPr id="141325" name="Text Box 13"/>
          <p:cNvSpPr txBox="1">
            <a:spLocks noChangeArrowheads="1"/>
          </p:cNvSpPr>
          <p:nvPr/>
        </p:nvSpPr>
        <p:spPr bwMode="auto">
          <a:xfrm>
            <a:off x="4419600" y="336708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112</a:t>
            </a:r>
            <a:endParaRPr lang="en-US" altLang="en-US"/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1828800" y="45862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40</a:t>
            </a:r>
            <a:endParaRPr lang="en-US" alt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2" grpId="0" animBg="1"/>
      <p:bldP spid="141323" grpId="0" animBg="1"/>
      <p:bldP spid="141324" grpId="0" autoUpdateAnimBg="0"/>
      <p:bldP spid="141325" grpId="0" autoUpdateAnimBg="0"/>
      <p:bldP spid="14132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E980-355A-4F78-8E5B-522F03FF0B0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a Line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1092200" y="1397000"/>
            <a:ext cx="6908800" cy="3479800"/>
            <a:chOff x="688" y="880"/>
            <a:chExt cx="4352" cy="2192"/>
          </a:xfrm>
        </p:grpSpPr>
        <p:sp>
          <p:nvSpPr>
            <p:cNvPr id="37892" name="Line 4"/>
            <p:cNvSpPr>
              <a:spLocks noChangeShapeType="1"/>
            </p:cNvSpPr>
            <p:nvPr/>
          </p:nvSpPr>
          <p:spPr bwMode="auto">
            <a:xfrm>
              <a:off x="912" y="1104"/>
              <a:ext cx="41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3" name="Line 5"/>
            <p:cNvSpPr>
              <a:spLocks noChangeShapeType="1"/>
            </p:cNvSpPr>
            <p:nvPr/>
          </p:nvSpPr>
          <p:spPr bwMode="auto">
            <a:xfrm>
              <a:off x="912" y="1104"/>
              <a:ext cx="0" cy="1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Text Box 6"/>
            <p:cNvSpPr txBox="1">
              <a:spLocks noChangeArrowheads="1"/>
            </p:cNvSpPr>
            <p:nvPr/>
          </p:nvSpPr>
          <p:spPr bwMode="auto">
            <a:xfrm>
              <a:off x="4704" y="880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X</a:t>
              </a:r>
              <a:endParaRPr lang="en-US" altLang="en-US"/>
            </a:p>
          </p:txBody>
        </p:sp>
        <p:sp>
          <p:nvSpPr>
            <p:cNvPr id="37895" name="Text Box 7"/>
            <p:cNvSpPr txBox="1">
              <a:spLocks noChangeArrowheads="1"/>
            </p:cNvSpPr>
            <p:nvPr/>
          </p:nvSpPr>
          <p:spPr bwMode="auto">
            <a:xfrm>
              <a:off x="688" y="2784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Y</a:t>
              </a:r>
              <a:endParaRPr lang="en-US" altLang="en-US"/>
            </a:p>
          </p:txBody>
        </p:sp>
      </p:grp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1701800" y="13716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10</a:t>
            </a:r>
            <a:endParaRPr lang="en-US" altLang="en-US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1016000" y="2171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20</a:t>
            </a:r>
            <a:endParaRPr lang="en-US" alt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1905000" y="1752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447800" y="2362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5372100" y="137160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150</a:t>
            </a:r>
            <a:endParaRPr lang="en-US" altLang="en-US"/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1028700" y="3314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45</a:t>
            </a:r>
            <a:endParaRPr lang="en-US" altLang="en-US"/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5638800" y="17526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Line 24"/>
          <p:cNvSpPr>
            <a:spLocks noChangeShapeType="1"/>
          </p:cNvSpPr>
          <p:nvPr/>
        </p:nvSpPr>
        <p:spPr bwMode="auto">
          <a:xfrm>
            <a:off x="1447800" y="35052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916" name="Group 28"/>
          <p:cNvGrpSpPr>
            <a:grpSpLocks/>
          </p:cNvGrpSpPr>
          <p:nvPr/>
        </p:nvGrpSpPr>
        <p:grpSpPr bwMode="auto">
          <a:xfrm>
            <a:off x="1981200" y="5029200"/>
            <a:ext cx="4603750" cy="1158875"/>
            <a:chOff x="1248" y="3168"/>
            <a:chExt cx="2900" cy="730"/>
          </a:xfrm>
        </p:grpSpPr>
        <p:sp>
          <p:nvSpPr>
            <p:cNvPr id="37896" name="Text Box 8"/>
            <p:cNvSpPr txBox="1">
              <a:spLocks noChangeArrowheads="1"/>
            </p:cNvSpPr>
            <p:nvPr/>
          </p:nvSpPr>
          <p:spPr bwMode="auto">
            <a:xfrm>
              <a:off x="1248" y="3168"/>
              <a:ext cx="2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g.drawLine (10, 20, 150, 45);</a:t>
              </a:r>
            </a:p>
          </p:txBody>
        </p:sp>
        <p:sp>
          <p:nvSpPr>
            <p:cNvPr id="37913" name="Text Box 25"/>
            <p:cNvSpPr txBox="1">
              <a:spLocks noChangeArrowheads="1"/>
            </p:cNvSpPr>
            <p:nvPr/>
          </p:nvSpPr>
          <p:spPr bwMode="auto">
            <a:xfrm>
              <a:off x="1248" y="3648"/>
              <a:ext cx="2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g.drawLine (150, 45, 10, 20);</a:t>
              </a:r>
            </a:p>
          </p:txBody>
        </p:sp>
        <p:sp>
          <p:nvSpPr>
            <p:cNvPr id="37914" name="Text Box 26"/>
            <p:cNvSpPr txBox="1">
              <a:spLocks noChangeArrowheads="1"/>
            </p:cNvSpPr>
            <p:nvPr/>
          </p:nvSpPr>
          <p:spPr bwMode="auto">
            <a:xfrm>
              <a:off x="2680" y="3409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>
                  <a:solidFill>
                    <a:srgbClr val="FFCC00"/>
                  </a:solidFill>
                  <a:latin typeface="Arial Unicode MS" panose="020B0604020202020204" pitchFamily="34" charset="-128"/>
                </a:rPr>
                <a:t>or</a:t>
              </a:r>
              <a:endParaRPr lang="en-US" altLang="en-US">
                <a:solidFill>
                  <a:srgbClr val="FFCC00"/>
                </a:solidFill>
                <a:latin typeface="Arial Unicode MS" panose="020B0604020202020204" pitchFamily="34" charset="-128"/>
              </a:endParaRPr>
            </a:p>
          </p:txBody>
        </p:sp>
      </p:grpSp>
      <p:sp>
        <p:nvSpPr>
          <p:cNvPr id="37915" name="Line 27"/>
          <p:cNvSpPr>
            <a:spLocks noChangeShapeType="1"/>
          </p:cNvSpPr>
          <p:nvPr/>
        </p:nvSpPr>
        <p:spPr bwMode="auto">
          <a:xfrm>
            <a:off x="1905000" y="2362200"/>
            <a:ext cx="3733800" cy="11430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 autoUpdateAnimBg="0"/>
      <p:bldP spid="37898" grpId="0" autoUpdateAnimBg="0"/>
      <p:bldP spid="37899" grpId="0" animBg="1"/>
      <p:bldP spid="37900" grpId="0" animBg="1"/>
      <p:bldP spid="37908" grpId="0" autoUpdateAnimBg="0"/>
      <p:bldP spid="37909" grpId="0" autoUpdateAnimBg="0"/>
      <p:bldP spid="37910" grpId="0" animBg="1"/>
      <p:bldP spid="37912" grpId="0" animBg="1"/>
      <p:bldP spid="379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CA465-305F-48A3-B2FD-DFA44E0C38E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a Rectangle</a:t>
            </a:r>
          </a:p>
        </p:txBody>
      </p:sp>
      <p:grpSp>
        <p:nvGrpSpPr>
          <p:cNvPr id="36882" name="Group 18"/>
          <p:cNvGrpSpPr>
            <a:grpSpLocks/>
          </p:cNvGrpSpPr>
          <p:nvPr/>
        </p:nvGrpSpPr>
        <p:grpSpPr bwMode="auto">
          <a:xfrm>
            <a:off x="1092200" y="1397000"/>
            <a:ext cx="6908800" cy="3479800"/>
            <a:chOff x="688" y="880"/>
            <a:chExt cx="4352" cy="2192"/>
          </a:xfrm>
        </p:grpSpPr>
        <p:sp>
          <p:nvSpPr>
            <p:cNvPr id="36868" name="Line 4"/>
            <p:cNvSpPr>
              <a:spLocks noChangeShapeType="1"/>
            </p:cNvSpPr>
            <p:nvPr/>
          </p:nvSpPr>
          <p:spPr bwMode="auto">
            <a:xfrm>
              <a:off x="912" y="1104"/>
              <a:ext cx="41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9" name="Line 5"/>
            <p:cNvSpPr>
              <a:spLocks noChangeShapeType="1"/>
            </p:cNvSpPr>
            <p:nvPr/>
          </p:nvSpPr>
          <p:spPr bwMode="auto">
            <a:xfrm>
              <a:off x="912" y="1104"/>
              <a:ext cx="0" cy="1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0" name="Text Box 6"/>
            <p:cNvSpPr txBox="1">
              <a:spLocks noChangeArrowheads="1"/>
            </p:cNvSpPr>
            <p:nvPr/>
          </p:nvSpPr>
          <p:spPr bwMode="auto">
            <a:xfrm>
              <a:off x="4704" y="880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X</a:t>
              </a:r>
              <a:endParaRPr lang="en-US" altLang="en-US"/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688" y="2784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Y</a:t>
              </a:r>
              <a:endParaRPr lang="en-US" altLang="en-US"/>
            </a:p>
          </p:txBody>
        </p:sp>
      </p:grp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866900" y="5295900"/>
            <a:ext cx="4603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000" b="1">
                <a:latin typeface="Courier New" panose="02070309020205020404" pitchFamily="49" charset="0"/>
              </a:rPr>
              <a:t>g.drawRect (50, 20, 100, 40);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616200" y="13716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50</a:t>
            </a:r>
            <a:endParaRPr lang="en-US" alt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016000" y="2171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20</a:t>
            </a:r>
            <a:endParaRPr lang="en-US" alt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2819400" y="1752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1447800" y="23622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819400" y="2362200"/>
            <a:ext cx="2590800" cy="99060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883" name="Group 19"/>
          <p:cNvGrpSpPr>
            <a:grpSpLocks/>
          </p:cNvGrpSpPr>
          <p:nvPr/>
        </p:nvGrpSpPr>
        <p:grpSpPr bwMode="auto">
          <a:xfrm>
            <a:off x="2819400" y="3543300"/>
            <a:ext cx="2590800" cy="366713"/>
            <a:chOff x="1776" y="2232"/>
            <a:chExt cx="1632" cy="231"/>
          </a:xfrm>
        </p:grpSpPr>
        <p:sp>
          <p:nvSpPr>
            <p:cNvPr id="36878" name="Line 14"/>
            <p:cNvSpPr>
              <a:spLocks noChangeShapeType="1"/>
            </p:cNvSpPr>
            <p:nvPr/>
          </p:nvSpPr>
          <p:spPr bwMode="auto">
            <a:xfrm>
              <a:off x="1776" y="2256"/>
              <a:ext cx="16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Text Box 15"/>
            <p:cNvSpPr txBox="1">
              <a:spLocks noChangeArrowheads="1"/>
            </p:cNvSpPr>
            <p:nvPr/>
          </p:nvSpPr>
          <p:spPr bwMode="auto">
            <a:xfrm>
              <a:off x="2446" y="2232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100</a:t>
              </a:r>
              <a:endParaRPr lang="en-US" altLang="en-US"/>
            </a:p>
          </p:txBody>
        </p:sp>
      </p:grp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5638800" y="2362200"/>
            <a:ext cx="412750" cy="990600"/>
            <a:chOff x="3552" y="1488"/>
            <a:chExt cx="260" cy="624"/>
          </a:xfrm>
        </p:grpSpPr>
        <p:sp>
          <p:nvSpPr>
            <p:cNvPr id="36880" name="Line 16"/>
            <p:cNvSpPr>
              <a:spLocks noChangeShapeType="1"/>
            </p:cNvSpPr>
            <p:nvPr/>
          </p:nvSpPr>
          <p:spPr bwMode="auto">
            <a:xfrm>
              <a:off x="3552" y="1488"/>
              <a:ext cx="0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1" name="Text Box 17"/>
            <p:cNvSpPr txBox="1">
              <a:spLocks noChangeArrowheads="1"/>
            </p:cNvSpPr>
            <p:nvPr/>
          </p:nvSpPr>
          <p:spPr bwMode="auto">
            <a:xfrm>
              <a:off x="3552" y="1704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40</a:t>
              </a:r>
              <a:endParaRPr lang="en-US" altLang="en-US"/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 autoUpdateAnimBg="0"/>
      <p:bldP spid="36873" grpId="0" autoUpdateAnimBg="0"/>
      <p:bldP spid="36874" grpId="0" autoUpdateAnimBg="0"/>
      <p:bldP spid="36875" grpId="0" animBg="1"/>
      <p:bldP spid="36876" grpId="0" animBg="1"/>
      <p:bldP spid="368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B51C-BC12-45E5-AAEC-878EA15E84B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an Oval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1092200" y="1397000"/>
            <a:ext cx="6908800" cy="3479800"/>
            <a:chOff x="688" y="880"/>
            <a:chExt cx="4352" cy="2192"/>
          </a:xfrm>
        </p:grpSpPr>
        <p:sp>
          <p:nvSpPr>
            <p:cNvPr id="38916" name="Line 4"/>
            <p:cNvSpPr>
              <a:spLocks noChangeShapeType="1"/>
            </p:cNvSpPr>
            <p:nvPr/>
          </p:nvSpPr>
          <p:spPr bwMode="auto">
            <a:xfrm>
              <a:off x="912" y="1104"/>
              <a:ext cx="41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7" name="Line 5"/>
            <p:cNvSpPr>
              <a:spLocks noChangeShapeType="1"/>
            </p:cNvSpPr>
            <p:nvPr/>
          </p:nvSpPr>
          <p:spPr bwMode="auto">
            <a:xfrm>
              <a:off x="912" y="1104"/>
              <a:ext cx="0" cy="1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Text Box 6"/>
            <p:cNvSpPr txBox="1">
              <a:spLocks noChangeArrowheads="1"/>
            </p:cNvSpPr>
            <p:nvPr/>
          </p:nvSpPr>
          <p:spPr bwMode="auto">
            <a:xfrm>
              <a:off x="4704" y="880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X</a:t>
              </a:r>
              <a:endParaRPr lang="en-US" altLang="en-US"/>
            </a:p>
          </p:txBody>
        </p:sp>
        <p:sp>
          <p:nvSpPr>
            <p:cNvPr id="38919" name="Text Box 7"/>
            <p:cNvSpPr txBox="1">
              <a:spLocks noChangeArrowheads="1"/>
            </p:cNvSpPr>
            <p:nvPr/>
          </p:nvSpPr>
          <p:spPr bwMode="auto">
            <a:xfrm>
              <a:off x="688" y="2784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Y</a:t>
              </a:r>
              <a:endParaRPr lang="en-US" altLang="en-US"/>
            </a:p>
          </p:txBody>
        </p:sp>
      </p:grp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159000" y="5295900"/>
            <a:ext cx="4603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000" b="1">
                <a:latin typeface="Courier New" panose="02070309020205020404" pitchFamily="49" charset="0"/>
              </a:rPr>
              <a:t>g.drawOval (175, 20, 50, 80);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775200" y="137160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175</a:t>
            </a:r>
            <a:endParaRPr lang="en-US" altLang="en-US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1016000" y="2171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 b="1"/>
              <a:t>20</a:t>
            </a:r>
            <a:endParaRPr lang="en-US" alt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5029200" y="1752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447800" y="2362200"/>
            <a:ext cx="3581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5029200" y="2362200"/>
            <a:ext cx="1600200" cy="19050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8933" name="Group 21"/>
          <p:cNvGrpSpPr>
            <a:grpSpLocks/>
          </p:cNvGrpSpPr>
          <p:nvPr/>
        </p:nvGrpSpPr>
        <p:grpSpPr bwMode="auto">
          <a:xfrm>
            <a:off x="5029200" y="4381500"/>
            <a:ext cx="1600200" cy="366713"/>
            <a:chOff x="2064" y="2760"/>
            <a:chExt cx="1008" cy="231"/>
          </a:xfrm>
        </p:grpSpPr>
        <p:sp>
          <p:nvSpPr>
            <p:cNvPr id="38927" name="Line 15"/>
            <p:cNvSpPr>
              <a:spLocks noChangeShapeType="1"/>
            </p:cNvSpPr>
            <p:nvPr/>
          </p:nvSpPr>
          <p:spPr bwMode="auto">
            <a:xfrm>
              <a:off x="2064" y="2784"/>
              <a:ext cx="1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8" name="Text Box 16"/>
            <p:cNvSpPr txBox="1">
              <a:spLocks noChangeArrowheads="1"/>
            </p:cNvSpPr>
            <p:nvPr/>
          </p:nvSpPr>
          <p:spPr bwMode="auto">
            <a:xfrm>
              <a:off x="2478" y="2760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50</a:t>
              </a:r>
              <a:endParaRPr lang="en-US" altLang="en-US"/>
            </a:p>
          </p:txBody>
        </p:sp>
      </p:grpSp>
      <p:grpSp>
        <p:nvGrpSpPr>
          <p:cNvPr id="38932" name="Group 20"/>
          <p:cNvGrpSpPr>
            <a:grpSpLocks/>
          </p:cNvGrpSpPr>
          <p:nvPr/>
        </p:nvGrpSpPr>
        <p:grpSpPr bwMode="auto">
          <a:xfrm>
            <a:off x="6781800" y="2362200"/>
            <a:ext cx="412750" cy="1905000"/>
            <a:chOff x="3168" y="1488"/>
            <a:chExt cx="260" cy="1200"/>
          </a:xfrm>
        </p:grpSpPr>
        <p:sp>
          <p:nvSpPr>
            <p:cNvPr id="38930" name="Line 18"/>
            <p:cNvSpPr>
              <a:spLocks noChangeShapeType="1"/>
            </p:cNvSpPr>
            <p:nvPr/>
          </p:nvSpPr>
          <p:spPr bwMode="auto">
            <a:xfrm>
              <a:off x="3168" y="1488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1" name="Text Box 19"/>
            <p:cNvSpPr txBox="1">
              <a:spLocks noChangeArrowheads="1"/>
            </p:cNvSpPr>
            <p:nvPr/>
          </p:nvSpPr>
          <p:spPr bwMode="auto">
            <a:xfrm>
              <a:off x="3168" y="2000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 b="1"/>
                <a:t>80</a:t>
              </a:r>
              <a:endParaRPr lang="en-US" altLang="en-US"/>
            </a:p>
          </p:txBody>
        </p:sp>
      </p:grpSp>
      <p:sp>
        <p:nvSpPr>
          <p:cNvPr id="38934" name="Oval 22"/>
          <p:cNvSpPr>
            <a:spLocks noChangeArrowheads="1"/>
          </p:cNvSpPr>
          <p:nvPr/>
        </p:nvSpPr>
        <p:spPr bwMode="auto">
          <a:xfrm>
            <a:off x="5029200" y="2362200"/>
            <a:ext cx="1600200" cy="19050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2811463" y="3659188"/>
            <a:ext cx="12303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r>
              <a:rPr lang="en-US" altLang="en-US" sz="2000" b="1">
                <a:solidFill>
                  <a:srgbClr val="FFCC00"/>
                </a:solidFill>
                <a:latin typeface="Arial Unicode MS" panose="020B0604020202020204" pitchFamily="34" charset="-128"/>
              </a:rPr>
              <a:t>bounding</a:t>
            </a:r>
          </a:p>
          <a:p>
            <a:r>
              <a:rPr lang="en-US" altLang="en-US" sz="2000" b="1">
                <a:solidFill>
                  <a:srgbClr val="FFCC00"/>
                </a:solidFill>
                <a:latin typeface="Arial Unicode MS" panose="020B0604020202020204" pitchFamily="34" charset="-128"/>
              </a:rPr>
              <a:t>rectangle</a:t>
            </a:r>
            <a:endParaRPr lang="en-US" altLang="en-US">
              <a:solidFill>
                <a:srgbClr val="FFCC00"/>
              </a:solidFill>
              <a:latin typeface="Arial Unicode MS" panose="020B0604020202020204" pitchFamily="34" charset="-128"/>
            </a:endParaRPr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>
            <a:off x="4114800" y="4038600"/>
            <a:ext cx="8382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 autoUpdateAnimBg="0"/>
      <p:bldP spid="38921" grpId="0" autoUpdateAnimBg="0"/>
      <p:bldP spid="38922" grpId="0" autoUpdateAnimBg="0"/>
      <p:bldP spid="38923" grpId="0" animBg="1"/>
      <p:bldP spid="38924" grpId="0" animBg="1"/>
      <p:bldP spid="38925" grpId="0" animBg="1"/>
      <p:bldP spid="38934" grpId="0" animBg="1"/>
      <p:bldP spid="38941" grpId="0" autoUpdateAnimBg="0"/>
      <p:bldP spid="389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132-8A81-429F-806C-7DD8AEBA963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a Polygon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chemeClr val="tx1"/>
                </a:solidFill>
                <a:hlinkClick r:id="rId2" action="ppaction://hlinkfile"/>
              </a:rPr>
              <a:t>drawPolygon</a:t>
            </a:r>
            <a:r>
              <a:rPr kumimoji="0" lang="en-US" altLang="en-US" b="0">
                <a:solidFill>
                  <a:schemeClr val="tx1"/>
                </a:solidFill>
              </a:rPr>
              <a:t>(int[ ] xPoints, int[ ] yPoints, int nPoints)</a:t>
            </a:r>
          </a:p>
          <a:p>
            <a:pPr lvl="1">
              <a:lnSpc>
                <a:spcPct val="90000"/>
              </a:lnSpc>
            </a:pPr>
            <a:r>
              <a:rPr kumimoji="0" lang="en-US" altLang="en-US" b="0">
                <a:solidFill>
                  <a:schemeClr val="tx1"/>
                </a:solidFill>
              </a:rPr>
              <a:t>Draws a closed polygon defined by arrays of </a:t>
            </a:r>
            <a:r>
              <a:rPr kumimoji="0" lang="en-US" altLang="en-US" b="0" i="1">
                <a:solidFill>
                  <a:schemeClr val="tx1"/>
                </a:solidFill>
              </a:rPr>
              <a:t>x</a:t>
            </a:r>
            <a:r>
              <a:rPr kumimoji="0" lang="en-US" altLang="en-US" b="0">
                <a:solidFill>
                  <a:schemeClr val="tx1"/>
                </a:solidFill>
              </a:rPr>
              <a:t> and </a:t>
            </a:r>
            <a:r>
              <a:rPr kumimoji="0" lang="en-US" altLang="en-US" b="0" i="1">
                <a:solidFill>
                  <a:schemeClr val="tx1"/>
                </a:solidFill>
              </a:rPr>
              <a:t>y</a:t>
            </a:r>
            <a:r>
              <a:rPr kumimoji="0" lang="en-US" altLang="en-US" b="0">
                <a:solidFill>
                  <a:schemeClr val="tx1"/>
                </a:solidFill>
              </a:rPr>
              <a:t> coordinates.</a:t>
            </a:r>
          </a:p>
          <a:p>
            <a:pPr>
              <a:lnSpc>
                <a:spcPct val="90000"/>
              </a:lnSpc>
            </a:pPr>
            <a:r>
              <a:rPr kumimoji="0" lang="en-US" altLang="en-US">
                <a:solidFill>
                  <a:schemeClr val="tx1"/>
                </a:solidFill>
                <a:hlinkClick r:id="rId3" action="ppaction://hlinkfile"/>
              </a:rPr>
              <a:t>fillPolygon</a:t>
            </a:r>
            <a:r>
              <a:rPr kumimoji="0" lang="en-US" altLang="en-US" b="0">
                <a:solidFill>
                  <a:schemeClr val="tx1"/>
                </a:solidFill>
              </a:rPr>
              <a:t>(int[ ] xPoints, int[ ] yPoints, int nPoints)</a:t>
            </a:r>
          </a:p>
          <a:p>
            <a:pPr lvl="1">
              <a:lnSpc>
                <a:spcPct val="90000"/>
              </a:lnSpc>
            </a:pPr>
            <a:r>
              <a:rPr kumimoji="0" lang="en-US" altLang="en-US" b="0">
                <a:solidFill>
                  <a:schemeClr val="tx1"/>
                </a:solidFill>
              </a:rPr>
              <a:t>Fills a closed polygon defined by arrays of </a:t>
            </a:r>
            <a:r>
              <a:rPr kumimoji="0" lang="en-US" altLang="en-US" b="0" i="1">
                <a:solidFill>
                  <a:schemeClr val="tx1"/>
                </a:solidFill>
              </a:rPr>
              <a:t>x</a:t>
            </a:r>
            <a:r>
              <a:rPr kumimoji="0" lang="en-US" altLang="en-US" b="0">
                <a:solidFill>
                  <a:schemeClr val="tx1"/>
                </a:solidFill>
              </a:rPr>
              <a:t> and </a:t>
            </a:r>
            <a:r>
              <a:rPr kumimoji="0" lang="en-US" altLang="en-US" b="0" i="1">
                <a:solidFill>
                  <a:schemeClr val="tx1"/>
                </a:solidFill>
              </a:rPr>
              <a:t>y</a:t>
            </a:r>
            <a:r>
              <a:rPr kumimoji="0" lang="en-US" altLang="en-US" b="0">
                <a:solidFill>
                  <a:schemeClr val="tx1"/>
                </a:solidFill>
              </a:rPr>
              <a:t> coordinates.</a:t>
            </a:r>
          </a:p>
          <a:p>
            <a:pPr>
              <a:lnSpc>
                <a:spcPct val="90000"/>
              </a:lnSpc>
            </a:pPr>
            <a:r>
              <a:rPr kumimoji="0" lang="en-US" altLang="en-US" b="0">
                <a:solidFill>
                  <a:schemeClr val="tx1"/>
                </a:solidFill>
              </a:rPr>
              <a:t>fillPolygon example</a:t>
            </a:r>
          </a:p>
          <a:p>
            <a:pPr lvl="1">
              <a:lnSpc>
                <a:spcPct val="90000"/>
              </a:lnSpc>
            </a:pPr>
            <a:r>
              <a:rPr kumimoji="0" lang="en-US" altLang="en-US" b="0">
                <a:solidFill>
                  <a:schemeClr val="tx1"/>
                </a:solidFill>
                <a:hlinkClick r:id="rId4" action="ppaction://hlinkfile"/>
              </a:rPr>
              <a:t>HTML file</a:t>
            </a:r>
            <a:endParaRPr kumimoji="0" lang="en-US" altLang="en-US" b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</a:pPr>
            <a:r>
              <a:rPr kumimoji="0" lang="en-US" altLang="en-US" b="0">
                <a:solidFill>
                  <a:schemeClr val="tx1"/>
                </a:solidFill>
                <a:hlinkClick r:id="rId5" action="ppaction://hlinkfile"/>
              </a:rPr>
              <a:t>Java file</a:t>
            </a:r>
            <a:endParaRPr kumimoji="0" lang="en-US" altLang="en-US" b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public class DrawPolygon extends Applet {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	int[ ] xPoints = {10, 80, 10, 10};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	int[ ] yPoints = {120, 160, 200, 120};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. . 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/>
              <a:t> </a:t>
            </a:r>
            <a:r>
              <a:rPr kumimoji="0" lang="en-US" altLang="en-US" b="0"/>
              <a:t>public void paint (Graphics g) 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        g.setColor (Color.orange);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        g.fillPolygon (xPoints,yPoints,4);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kumimoji="0" lang="en-US" altLang="en-US" b="0"/>
              <a:t>}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8362-26BD-4110-9863-331B031FD2E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Applets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65000"/>
              </a:spcBef>
            </a:pPr>
            <a:r>
              <a:rPr lang="en-US" altLang="en-US" sz="2000"/>
              <a:t>A Java application is a stand-alone program with a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main</a:t>
            </a:r>
            <a:r>
              <a:rPr lang="en-US" altLang="en-US" sz="2000"/>
              <a:t> method (like the ones we've seen so far)</a:t>
            </a:r>
          </a:p>
          <a:p>
            <a:pPr>
              <a:spcBef>
                <a:spcPct val="65000"/>
              </a:spcBef>
            </a:pPr>
            <a:r>
              <a:rPr lang="en-US" altLang="en-US" sz="2000"/>
              <a:t>A Java </a:t>
            </a:r>
            <a:r>
              <a:rPr lang="en-US" altLang="en-US" sz="2000" i="1"/>
              <a:t>applet</a:t>
            </a:r>
            <a:r>
              <a:rPr lang="en-US" altLang="en-US" sz="2000"/>
              <a:t> is a program that is intended to transported over the Web and executed using a web browser</a:t>
            </a:r>
          </a:p>
          <a:p>
            <a:pPr>
              <a:spcBef>
                <a:spcPct val="65000"/>
              </a:spcBef>
            </a:pPr>
            <a:r>
              <a:rPr lang="en-US" altLang="en-US" sz="2000"/>
              <a:t>An applet also can be executed using the Applet Viewer tool of the Java Software Development Kit</a:t>
            </a:r>
          </a:p>
          <a:p>
            <a:pPr>
              <a:spcBef>
                <a:spcPct val="65000"/>
              </a:spcBef>
            </a:pPr>
            <a:r>
              <a:rPr lang="en-US" altLang="en-US" sz="2000"/>
              <a:t>An applet doesn't have a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main</a:t>
            </a:r>
            <a:r>
              <a:rPr lang="en-US" altLang="en-US" sz="2000"/>
              <a:t> method</a:t>
            </a:r>
          </a:p>
          <a:p>
            <a:pPr>
              <a:spcBef>
                <a:spcPct val="65000"/>
              </a:spcBef>
            </a:pPr>
            <a:r>
              <a:rPr lang="en-US" altLang="en-US" sz="2000"/>
              <a:t>Instead an applet uses public void </a:t>
            </a:r>
            <a:r>
              <a:rPr lang="en-US" altLang="en-US" sz="2000">
                <a:solidFill>
                  <a:schemeClr val="tx1"/>
                </a:solidFill>
                <a:latin typeface="Courier New" panose="02070309020205020404" pitchFamily="49" charset="0"/>
              </a:rPr>
              <a:t>init()</a:t>
            </a:r>
            <a:r>
              <a:rPr lang="en-US" altLang="en-US" sz="2000"/>
              <a:t>method</a:t>
            </a:r>
          </a:p>
          <a:p>
            <a:pPr eaLnBrk="1" hangingPunct="1"/>
            <a:r>
              <a:rPr lang="en-US" altLang="en-US" sz="2000"/>
              <a:t>Applets can contain: </a:t>
            </a:r>
          </a:p>
          <a:p>
            <a:pPr lvl="1" eaLnBrk="1" hangingPunct="1"/>
            <a:r>
              <a:rPr lang="en-US" altLang="en-US"/>
              <a:t>Methods you define </a:t>
            </a:r>
          </a:p>
          <a:p>
            <a:pPr lvl="1" eaLnBrk="1" hangingPunct="1"/>
            <a:r>
              <a:rPr lang="en-US" altLang="en-US"/>
              <a:t>Variables and constants</a:t>
            </a:r>
          </a:p>
          <a:p>
            <a:pPr lvl="1" eaLnBrk="1" hangingPunct="1"/>
            <a:r>
              <a:rPr lang="en-US" altLang="en-US"/>
              <a:t>Decisions, loops, and arrays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CCB0-C11D-4ABE-A573-47DE05FA9C5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Shape Methods Summary</a:t>
            </a:r>
          </a:p>
        </p:txBody>
      </p:sp>
      <p:sp>
        <p:nvSpPr>
          <p:cNvPr id="148699" name="Text Box 219"/>
          <p:cNvSpPr txBox="1">
            <a:spLocks noChangeArrowheads="1"/>
          </p:cNvSpPr>
          <p:nvPr/>
        </p:nvSpPr>
        <p:spPr bwMode="auto">
          <a:xfrm>
            <a:off x="304800" y="12954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48701" name="Text Box 221"/>
          <p:cNvSpPr txBox="1">
            <a:spLocks noChangeArrowheads="1"/>
          </p:cNvSpPr>
          <p:nvPr/>
        </p:nvSpPr>
        <p:spPr bwMode="auto">
          <a:xfrm>
            <a:off x="152400" y="1219200"/>
            <a:ext cx="8763000" cy="551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clearRect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Clears the specified rectangle by filling it with the background color of the current drawing surface.</a:t>
            </a:r>
            <a:endParaRPr lang="en-US" altLang="en-US" sz="14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4" action="ppaction://hlinkfile"/>
              </a:rPr>
              <a:t>draw3DRect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boolean raised)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a 3-D highlighted outline of the specified rectangle.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5" action="ppaction://hlinkfile"/>
              </a:rPr>
              <a:t>drawArc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startAngle, int arcAngle)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outline of a circular or elliptical arc covering the specified rectangle.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6" action="ppaction://hlinkfile"/>
              </a:rPr>
              <a:t>drawLine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x1, int y1, int x2, int y2)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a line, using the current color, between the points 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(x1, y1)</a:t>
            </a:r>
            <a:r>
              <a:rPr lang="en-US" altLang="en-US" sz="1400">
                <a:cs typeface="Times New Roman" panose="02020603050405020304" pitchFamily="18" charset="0"/>
              </a:rPr>
              <a:t> and 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(x2, y2)</a:t>
            </a:r>
            <a:r>
              <a:rPr lang="en-US" altLang="en-US" sz="1400">
                <a:cs typeface="Times New Roman" panose="02020603050405020304" pitchFamily="18" charset="0"/>
              </a:rPr>
              <a:t> in this graphics context's coordinate system.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7" action="ppaction://hlinkfile"/>
              </a:rPr>
              <a:t>drawOval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outline of an oval.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8" action="ppaction://hlinkfile"/>
              </a:rPr>
              <a:t>drawPolygon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(int[] xPoints, int[] yPoints, int nPoints)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a closed polygon defined by arrays of </a:t>
            </a:r>
            <a:r>
              <a:rPr lang="en-US" altLang="en-US" sz="1400" i="1">
                <a:cs typeface="Times New Roman" panose="02020603050405020304" pitchFamily="18" charset="0"/>
              </a:rPr>
              <a:t>x</a:t>
            </a:r>
            <a:r>
              <a:rPr lang="en-US" altLang="en-US" sz="1400">
                <a:cs typeface="Times New Roman" panose="02020603050405020304" pitchFamily="18" charset="0"/>
              </a:rPr>
              <a:t> and </a:t>
            </a:r>
            <a:r>
              <a:rPr lang="en-US" altLang="en-US" sz="1400" i="1">
                <a:cs typeface="Times New Roman" panose="02020603050405020304" pitchFamily="18" charset="0"/>
              </a:rPr>
              <a:t>y</a:t>
            </a:r>
            <a:r>
              <a:rPr lang="en-US" altLang="en-US" sz="1400">
                <a:cs typeface="Times New Roman" panose="02020603050405020304" pitchFamily="18" charset="0"/>
              </a:rPr>
              <a:t> coordinates.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9" action="ppaction://hlinkfile"/>
              </a:rPr>
              <a:t>drawPolygon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hlinkClick r:id="rId10" action="ppaction://hlinkfile"/>
              </a:rPr>
              <a:t>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 p)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outline of a polygon defined by the specified 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Polygon</a:t>
            </a:r>
            <a:r>
              <a:rPr lang="en-US" altLang="en-US" sz="1400">
                <a:cs typeface="Times New Roman" panose="02020603050405020304" pitchFamily="18" charset="0"/>
              </a:rPr>
              <a:t> object.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11" action="ppaction://hlinkfile"/>
              </a:rPr>
              <a:t>drawRect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outline of the specified rectangle.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12" action="ppaction://hlinkfile"/>
              </a:rPr>
              <a:t>drawRoundRect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arcWidth, int arcHeight)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an outlined round-cornered rectangle using this graphics context's current color.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13" action="ppaction://hlinkfile"/>
              </a:rPr>
              <a:t>drawString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hlinkClick r:id="rId14" action="ppaction://hlinkfile"/>
              </a:rPr>
              <a:t>String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 str, int x, int y)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text given by the specified string, using this graphics context's current font and color.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04C59-A72D-4C8E-A768-1C6F861B444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Shape Methods Summary 2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838200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drawString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hlinkClick r:id="rId4" action="ppaction://hlinkfile"/>
              </a:rPr>
              <a:t>String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 str, int x, int y)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Draws the text given by the specified string, using this graphics context's current font and color.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5" action="ppaction://hlinkfile"/>
              </a:rPr>
              <a:t>fill3DRect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boolean raised)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Paints a 3-D highlighted rectangle filled with the current color.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6" action="ppaction://hlinkfile"/>
              </a:rPr>
              <a:t>fillArc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startAngle, int arcAngle)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a circular or elliptical arc covering the specified rectangle.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7" action="ppaction://hlinkfile"/>
              </a:rPr>
              <a:t>fillOval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an oval bounded by the specified rectangle with the current color.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8" action="ppaction://hlinkfile"/>
              </a:rPr>
              <a:t>fillPolygon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(int[] xPoints, int[] yPoints, int nPoints)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a closed polygon defined by arrays of </a:t>
            </a:r>
            <a:r>
              <a:rPr lang="en-US" altLang="en-US" sz="1400" i="1">
                <a:cs typeface="Times New Roman" panose="02020603050405020304" pitchFamily="18" charset="0"/>
              </a:rPr>
              <a:t>x</a:t>
            </a:r>
            <a:r>
              <a:rPr lang="en-US" altLang="en-US" sz="1400">
                <a:cs typeface="Times New Roman" panose="02020603050405020304" pitchFamily="18" charset="0"/>
              </a:rPr>
              <a:t> and </a:t>
            </a:r>
            <a:r>
              <a:rPr lang="en-US" altLang="en-US" sz="1400" i="1">
                <a:cs typeface="Times New Roman" panose="02020603050405020304" pitchFamily="18" charset="0"/>
              </a:rPr>
              <a:t>y</a:t>
            </a:r>
            <a:r>
              <a:rPr lang="en-US" altLang="en-US" sz="1400">
                <a:cs typeface="Times New Roman" panose="02020603050405020304" pitchFamily="18" charset="0"/>
              </a:rPr>
              <a:t> coordinates.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9" action="ppaction://hlinkfile"/>
              </a:rPr>
              <a:t>fillPolygon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hlinkClick r:id="rId10" action="ppaction://hlinkfile"/>
              </a:rPr>
              <a:t>Polygon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 p)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the polygon defined by the specified Polygon object with the graphics context's current color.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11" action="ppaction://hlinkfile"/>
              </a:rPr>
              <a:t>fillRect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the specified rectangle.</a:t>
            </a:r>
          </a:p>
          <a:p>
            <a:pPr algn="l">
              <a:spcBef>
                <a:spcPct val="50000"/>
              </a:spcBef>
            </a:pPr>
            <a:r>
              <a:rPr lang="en-US" altLang="en-US" sz="1400" b="1">
                <a:latin typeface="Courier New" panose="02070309020205020404" pitchFamily="49" charset="0"/>
                <a:cs typeface="Courier New" panose="02070309020205020404" pitchFamily="49" charset="0"/>
                <a:hlinkClick r:id="rId12" action="ppaction://hlinkfile"/>
              </a:rPr>
              <a:t>fillRoundRect</a:t>
            </a:r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arcWidth, int arcHeight)</a:t>
            </a:r>
            <a:r>
              <a:rPr lang="en-US" altLang="en-US" sz="1400">
                <a:cs typeface="Times New Roman" panose="02020603050405020304" pitchFamily="18" charset="0"/>
              </a:rPr>
              <a:t> </a:t>
            </a:r>
            <a:br>
              <a:rPr lang="en-US" altLang="en-US" sz="1400">
                <a:cs typeface="Times New Roman" panose="02020603050405020304" pitchFamily="18" charset="0"/>
              </a:rPr>
            </a:br>
            <a:r>
              <a:rPr lang="en-US" altLang="en-US" sz="1400">
                <a:cs typeface="Times New Roman" panose="02020603050405020304" pitchFamily="18" charset="0"/>
              </a:rPr>
              <a:t>          Fills the specified rounded corner rectangle with the current color.</a:t>
            </a:r>
          </a:p>
          <a:p>
            <a:pPr>
              <a:spcBef>
                <a:spcPct val="50000"/>
              </a:spcBef>
            </a:pPr>
            <a:endParaRPr lang="en-US" altLang="en-US" sz="14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91512-52B3-4DA6-B648-8678B940A99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Drawing Arcs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drawArc()</a:t>
            </a:r>
            <a:r>
              <a:rPr lang="en-US" altLang="en-US"/>
              <a:t> method arguments</a:t>
            </a:r>
          </a:p>
          <a:p>
            <a:pPr lvl="1"/>
            <a:r>
              <a:rPr lang="en-US" altLang="en-US"/>
              <a:t>x-coordinate of upper-left corner of imaginary rectangle that represents bounds of imaginary circle that contains arc</a:t>
            </a:r>
          </a:p>
          <a:p>
            <a:pPr lvl="1"/>
            <a:r>
              <a:rPr lang="en-US" altLang="en-US"/>
              <a:t>y-coordinate of same point</a:t>
            </a:r>
          </a:p>
          <a:p>
            <a:pPr lvl="1"/>
            <a:r>
              <a:rPr lang="en-US" altLang="en-US"/>
              <a:t>Width of imaginary rectangle that represents bounds of imaginary circle that contains arc</a:t>
            </a:r>
          </a:p>
          <a:p>
            <a:pPr lvl="1"/>
            <a:r>
              <a:rPr lang="en-US" altLang="en-US"/>
              <a:t>Height of same imaginary rectangle</a:t>
            </a:r>
          </a:p>
          <a:p>
            <a:pPr lvl="1"/>
            <a:r>
              <a:rPr lang="en-US" altLang="en-US"/>
              <a:t>Beginning arc position</a:t>
            </a:r>
          </a:p>
          <a:p>
            <a:pPr lvl="1"/>
            <a:r>
              <a:rPr lang="en-US" altLang="en-US"/>
              <a:t>Arc angle</a:t>
            </a:r>
          </a:p>
          <a:p>
            <a:r>
              <a:rPr kumimoji="0" lang="en-US" altLang="en-US" sz="20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drawArc</a:t>
            </a:r>
            <a:r>
              <a:rPr kumimoji="0" lang="en-US" altLang="en-US" sz="2000" b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startAngle, int arcAngle)</a:t>
            </a:r>
          </a:p>
          <a:p>
            <a:pPr lvl="1"/>
            <a:r>
              <a:rPr kumimoji="0"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Draws the outline of a circular or elliptical arc covering the specified rectangle.</a:t>
            </a:r>
            <a:endParaRPr lang="en-US" altLang="en-US" sz="18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659E-23A9-47D0-8DD9-82F2C2E019C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Arc Angles</a:t>
            </a:r>
          </a:p>
        </p:txBody>
      </p:sp>
      <p:pic>
        <p:nvPicPr>
          <p:cNvPr id="168963" name="Picture 3" descr="10x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6705600" cy="467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4A76B-F316-4238-AC14-2A831A37112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fillArc method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fillArc()</a:t>
            </a:r>
            <a:r>
              <a:rPr lang="en-US" altLang="en-US" sz="3200"/>
              <a:t> method</a:t>
            </a:r>
          </a:p>
          <a:p>
            <a:pPr lvl="1"/>
            <a:r>
              <a:rPr lang="en-US" altLang="en-US" sz="2800"/>
              <a:t>Creates a solid arc</a:t>
            </a:r>
          </a:p>
          <a:p>
            <a:pPr lvl="2"/>
            <a:r>
              <a:rPr lang="en-US" altLang="en-US" sz="2400"/>
              <a:t>Two straight lines are drawn from the arc endpoints to the center of an imaginary circle whose perimeter the arc occupies.</a:t>
            </a:r>
          </a:p>
          <a:p>
            <a:r>
              <a:rPr kumimoji="0" lang="en-US" altLang="en-US" sz="2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fillArc</a:t>
            </a:r>
            <a:r>
              <a:rPr kumimoji="0" lang="en-US" altLang="en-US" sz="2800" b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height, int startAngle, int arcAngle)</a:t>
            </a:r>
            <a:endParaRPr kumimoji="0" lang="en-US" altLang="en-US" sz="2800" b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800"/>
              <a:t>Fills a circular or elliptical arc covering the specified rectangle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4708-D7E9-4FA7-A89D-9D2936694F34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Polygons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drawPolygon()</a:t>
            </a:r>
            <a:r>
              <a:rPr lang="en-US" altLang="en-US" sz="3200"/>
              <a:t> method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Draws complex shapes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Requires three arguments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An integer array that holds the x-coordinate positions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A second array that holds the corresponding y-coordinate positions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The number of pairs of points to connect</a:t>
            </a:r>
          </a:p>
          <a:p>
            <a:pPr lvl="2">
              <a:lnSpc>
                <a:spcPct val="90000"/>
              </a:lnSpc>
            </a:pPr>
            <a:r>
              <a:rPr lang="en-US" altLang="en-US" sz="2400">
                <a:hlinkClick r:id="rId3" action="ppaction://hlinkfile"/>
              </a:rPr>
              <a:t>drawPolygon</a:t>
            </a:r>
            <a:r>
              <a:rPr lang="en-US" altLang="en-US" sz="2400"/>
              <a:t>(int[ ] xPoints, int[ ] yPoints, int nPoints)</a:t>
            </a:r>
          </a:p>
          <a:p>
            <a:pPr lvl="3">
              <a:lnSpc>
                <a:spcPct val="90000"/>
              </a:lnSpc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/>
              <a:t>Draws a closed polygon defined by arrays of x and y coordinates.</a:t>
            </a:r>
          </a:p>
          <a:p>
            <a:pPr lvl="2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823C-4D41-4504-B8F0-3053319354E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>
                <a:latin typeface="Courier New" panose="02070309020205020404" pitchFamily="49" charset="0"/>
                <a:cs typeface="Courier New" panose="02070309020205020404" pitchFamily="49" charset="0"/>
              </a:rPr>
              <a:t>fillPolygon</a:t>
            </a:r>
            <a:r>
              <a:rPr lang="en-US" altLang="en-US" sz="4400"/>
              <a:t> Method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fillPolygon()</a:t>
            </a:r>
            <a:r>
              <a:rPr lang="en-US" altLang="en-US" sz="3200"/>
              <a:t> method</a:t>
            </a:r>
          </a:p>
          <a:p>
            <a:pPr lvl="1"/>
            <a:r>
              <a:rPr lang="en-US" altLang="en-US" sz="2800"/>
              <a:t>Draws a solid shape</a:t>
            </a:r>
          </a:p>
          <a:p>
            <a:pPr lvl="1"/>
            <a:r>
              <a:rPr lang="en-US" altLang="en-US" sz="2800"/>
              <a:t>If the beginning and ending points are not identical</a:t>
            </a:r>
          </a:p>
          <a:p>
            <a:pPr lvl="2"/>
            <a:r>
              <a:rPr lang="en-US" altLang="en-US" sz="2400"/>
              <a:t>The two endpoints will be connected by a straight line before polygon is filled with color</a:t>
            </a:r>
          </a:p>
          <a:p>
            <a:pPr lvl="2">
              <a:spcBef>
                <a:spcPct val="50000"/>
              </a:spcBef>
              <a:buClrTx/>
              <a:buFontTx/>
              <a:buChar char="•"/>
            </a:pPr>
            <a:r>
              <a:rPr kumimoji="0" lang="en-US" altLang="en-US" sz="2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fillPolygon</a:t>
            </a:r>
            <a:r>
              <a:rPr kumimoji="0" lang="en-US" altLang="en-US" sz="2400" b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(int[] xPoints, int[] yPoints, int nPoints</a:t>
            </a:r>
            <a:r>
              <a:rPr kumimoji="0" lang="en-US" altLang="en-US" b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     </a:t>
            </a:r>
          </a:p>
          <a:p>
            <a:pPr lvl="2">
              <a:spcBef>
                <a:spcPct val="50000"/>
              </a:spcBef>
              <a:buClrTx/>
              <a:buFontTx/>
              <a:buChar char="•"/>
            </a:pPr>
            <a:r>
              <a:rPr kumimoji="0" lang="en-US" altLang="en-US"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Fills a closed polygon defined by arrays of </a:t>
            </a:r>
            <a:r>
              <a:rPr kumimoji="0" lang="en-US" altLang="en-US" sz="2000" b="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en-US" altLang="en-US" sz="2000" b="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coordinates</a:t>
            </a:r>
            <a:r>
              <a:rPr kumimoji="0"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endParaRPr lang="en-US" altLang="en-US" sz="24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368EF-E176-46C6-BF87-9E9EC449D2E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clearRect method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en-US" altLang="en-US" sz="32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 action="ppaction://hlinkfile"/>
              </a:rPr>
              <a:t>clearRect</a:t>
            </a:r>
            <a:r>
              <a:rPr kumimoji="0" lang="en-US" altLang="en-US" sz="3200" b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 x, int y, int width, int height)</a:t>
            </a:r>
            <a:r>
              <a:rPr kumimoji="0" lang="en-US" altLang="en-US" sz="3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kumimoji="0" lang="en-US" altLang="en-US" sz="3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Clears the specified rectangle by filling it with the background color of the current drawing surface.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8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Appears empty or “clear”</a:t>
            </a:r>
          </a:p>
          <a:p>
            <a:pPr>
              <a:lnSpc>
                <a:spcPct val="90000"/>
              </a:lnSpc>
            </a:pPr>
            <a:r>
              <a:rPr kumimoji="0" lang="en-US" altLang="en-US" sz="3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use clearRect to erase individual items or the entire background scene if your animation has more than one background scene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8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Much like the way we used cleardevice( ) in C++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9C78-A30D-491D-8514-4FA7D1C8FBD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Color</a:t>
            </a:r>
          </a:p>
        </p:txBody>
      </p:sp>
      <p:sp>
        <p:nvSpPr>
          <p:cNvPr id="143363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62000" y="1371600"/>
            <a:ext cx="7543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 Java programmer can control the color of images by using the Color class.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Color class is included in the package java.awt. 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Color class provides the class constants shown in Table 19-2. 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Graphics class includes two methods for examining and modifying an image's color (Table 19-3).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6DF9A-D347-448B-B97D-876B35E68806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609600" y="30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Color Constants</a:t>
            </a:r>
          </a:p>
        </p:txBody>
      </p:sp>
      <p:pic>
        <p:nvPicPr>
          <p:cNvPr id="144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66800"/>
            <a:ext cx="6477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1371600" y="6172200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Table 19-2: Color Class Constants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EBDA-9130-4A62-B316-1954C535049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Create an Applet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5334000"/>
          </a:xfrm>
        </p:spPr>
        <p:txBody>
          <a:bodyPr/>
          <a:lstStyle/>
          <a:p>
            <a:r>
              <a:rPr lang="en-US" altLang="en-US"/>
              <a:t>Use JCreator to create the java and html codes</a:t>
            </a:r>
          </a:p>
          <a:p>
            <a:pPr lvl="1"/>
            <a:r>
              <a:rPr lang="en-US" altLang="en-US"/>
              <a:t>Write applet source code in Java</a:t>
            </a:r>
          </a:p>
          <a:p>
            <a:pPr lvl="2"/>
            <a:r>
              <a:rPr lang="en-US" altLang="en-US"/>
              <a:t>Save with .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java</a:t>
            </a:r>
            <a:r>
              <a:rPr lang="en-US" altLang="en-US"/>
              <a:t> file extension</a:t>
            </a:r>
          </a:p>
          <a:p>
            <a:pPr lvl="1"/>
            <a:r>
              <a:rPr lang="en-US" altLang="en-US"/>
              <a:t>Compile applet into bytecode</a:t>
            </a:r>
            <a:endParaRPr lang="en-US" altLang="en-US" sz="1800"/>
          </a:p>
          <a:p>
            <a:pPr lvl="1"/>
            <a:r>
              <a:rPr lang="en-US" altLang="en-US"/>
              <a:t>Write HTML document</a:t>
            </a:r>
            <a:r>
              <a:rPr lang="en-US" altLang="en-US" sz="1800"/>
              <a:t> </a:t>
            </a:r>
          </a:p>
          <a:p>
            <a:pPr lvl="2"/>
            <a:r>
              <a:rPr lang="en-US" altLang="en-US"/>
              <a:t>Save with .html or .htm file extension</a:t>
            </a:r>
            <a:endParaRPr lang="en-US" altLang="en-US" sz="1600"/>
          </a:p>
          <a:p>
            <a:pPr lvl="2"/>
            <a:r>
              <a:rPr lang="en-US" altLang="en-US"/>
              <a:t>Include a statement to call the </a:t>
            </a:r>
            <a:r>
              <a:rPr lang="en-US" altLang="en-US">
                <a:solidFill>
                  <a:srgbClr val="FFCC00"/>
                </a:solidFill>
              </a:rPr>
              <a:t>compiled</a:t>
            </a:r>
            <a:r>
              <a:rPr lang="en-US" altLang="en-US"/>
              <a:t> Java class (.class)</a:t>
            </a:r>
          </a:p>
          <a:p>
            <a:r>
              <a:rPr lang="en-US" altLang="en-US"/>
              <a:t>To “run” the applet in JCreator</a:t>
            </a:r>
          </a:p>
          <a:p>
            <a:pPr lvl="1"/>
            <a:r>
              <a:rPr lang="en-US" altLang="en-US">
                <a:solidFill>
                  <a:srgbClr val="FFCC00"/>
                </a:solidFill>
              </a:rPr>
              <a:t>Compile</a:t>
            </a:r>
            <a:r>
              <a:rPr lang="en-US" altLang="en-US"/>
              <a:t> the </a:t>
            </a:r>
            <a:r>
              <a:rPr lang="en-US" altLang="en-US">
                <a:solidFill>
                  <a:srgbClr val="FFCC00"/>
                </a:solidFill>
              </a:rPr>
              <a:t>java</a:t>
            </a:r>
            <a:r>
              <a:rPr lang="en-US" altLang="en-US"/>
              <a:t> code</a:t>
            </a:r>
          </a:p>
          <a:p>
            <a:pPr lvl="1"/>
            <a:r>
              <a:rPr lang="en-US" altLang="en-US">
                <a:solidFill>
                  <a:srgbClr val="FFCC00"/>
                </a:solidFill>
              </a:rPr>
              <a:t>Execute</a:t>
            </a:r>
            <a:r>
              <a:rPr lang="en-US" altLang="en-US"/>
              <a:t> the </a:t>
            </a:r>
            <a:r>
              <a:rPr lang="en-US" altLang="en-US">
                <a:solidFill>
                  <a:srgbClr val="FFCC00"/>
                </a:solidFill>
              </a:rPr>
              <a:t>html</a:t>
            </a:r>
            <a:r>
              <a:rPr lang="en-US" altLang="en-US"/>
              <a:t> code to view the applet in the Applet Viewer</a:t>
            </a:r>
          </a:p>
          <a:p>
            <a:r>
              <a:rPr lang="en-US" altLang="en-US"/>
              <a:t>Or load HTML document into a Web browser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1800"/>
              <a:t>When you make changes, save the java code, recompile the java code, and refresh the browser.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C46F-D85A-469B-AA3C-579AB3199A9B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609600" y="30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Color Methods</a:t>
            </a:r>
          </a:p>
        </p:txBody>
      </p:sp>
      <p:pic>
        <p:nvPicPr>
          <p:cNvPr id="145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71800"/>
            <a:ext cx="7513638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143000" y="1447800"/>
            <a:ext cx="69342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spcBef>
                <a:spcPct val="50000"/>
              </a:spcBef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Graphics class includes two methods for examining and modifying an image's color </a:t>
            </a:r>
          </a:p>
          <a:p>
            <a:pPr>
              <a:spcBef>
                <a:spcPct val="50000"/>
              </a:spcBef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(Table 19-3)</a:t>
            </a:r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914400" y="4876800"/>
            <a:ext cx="762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Using a predefined color</a:t>
            </a:r>
          </a:p>
          <a:p>
            <a:pPr lvl="1" algn="l"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en-US" altLang="en-US" sz="2000" b="1">
                <a:solidFill>
                  <a:schemeClr val="tx2"/>
                </a:solidFill>
                <a:latin typeface="Arial Unicode MS" panose="020B0604020202020204" pitchFamily="34" charset="-128"/>
              </a:rPr>
              <a:t>g.setColor (Color.red);  // red is a method of the color class</a:t>
            </a:r>
            <a:br>
              <a:rPr kumimoji="1" lang="en-US" altLang="en-US" sz="2000" b="1">
                <a:solidFill>
                  <a:schemeClr val="tx2"/>
                </a:solidFill>
                <a:latin typeface="Arial Unicode MS" panose="020B0604020202020204" pitchFamily="34" charset="-128"/>
              </a:rPr>
            </a:b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137B6-F3AE-4E2B-A32A-0592873C561B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381000" y="198438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Create Your Own Colors</a:t>
            </a:r>
          </a:p>
        </p:txBody>
      </p:sp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381000" y="12192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Every color can be represented as a mixture of the three additive primary colors Red, Green, and Blue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In Java, each color is represented by three numbers between 0 and 255 that collectively are called an </a:t>
            </a:r>
            <a:r>
              <a:rPr kumimoji="1" lang="en-US" altLang="en-US" b="1" i="1">
                <a:solidFill>
                  <a:schemeClr val="tx2"/>
                </a:solidFill>
                <a:latin typeface="Arial Unicode MS" panose="020B0604020202020204" pitchFamily="34" charset="-128"/>
              </a:rPr>
              <a:t>RGB value</a:t>
            </a:r>
          </a:p>
          <a:p>
            <a:pPr>
              <a:spcBef>
                <a:spcPct val="7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 color is defined in a Java program using an object created from the </a:t>
            </a:r>
            <a:r>
              <a:rPr kumimoji="1" lang="en-US" altLang="en-US" b="1">
                <a:latin typeface="Courier New" panose="02070309020205020404" pitchFamily="49" charset="0"/>
              </a:rPr>
              <a:t>Color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class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A67D-6182-4854-9859-D076B9DE50D9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Color Class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1600200"/>
          </a:xfrm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The </a:t>
            </a:r>
            <a:r>
              <a:rPr lang="en-US" altLang="en-US">
                <a:solidFill>
                  <a:schemeClr val="tx1"/>
                </a:solidFill>
                <a:latin typeface="Courier New" panose="02070309020205020404" pitchFamily="49" charset="0"/>
              </a:rPr>
              <a:t>Color</a:t>
            </a:r>
            <a:r>
              <a:rPr lang="en-US" altLang="en-US"/>
              <a:t> class contains several static predefined colors.  Here are a few of the color constants with their RGB values.</a:t>
            </a:r>
          </a:p>
        </p:txBody>
      </p:sp>
      <p:grpSp>
        <p:nvGrpSpPr>
          <p:cNvPr id="78854" name="Group 6"/>
          <p:cNvGrpSpPr>
            <a:grpSpLocks/>
          </p:cNvGrpSpPr>
          <p:nvPr/>
        </p:nvGrpSpPr>
        <p:grpSpPr bwMode="auto">
          <a:xfrm>
            <a:off x="2057400" y="3048000"/>
            <a:ext cx="4451350" cy="2530475"/>
            <a:chOff x="1296" y="2064"/>
            <a:chExt cx="2804" cy="1594"/>
          </a:xfrm>
        </p:grpSpPr>
        <p:sp>
          <p:nvSpPr>
            <p:cNvPr id="78852" name="Text Box 4"/>
            <p:cNvSpPr txBox="1">
              <a:spLocks noChangeArrowheads="1"/>
            </p:cNvSpPr>
            <p:nvPr/>
          </p:nvSpPr>
          <p:spPr bwMode="auto">
            <a:xfrm>
              <a:off x="1296" y="2064"/>
              <a:ext cx="1268" cy="1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Ctr="1">
              <a:spAutoFit/>
            </a:bodyPr>
            <a:lstStyle/>
            <a:p>
              <a:pPr algn="l"/>
              <a:r>
                <a:rPr lang="en-US" altLang="en-US" sz="2000" b="1" u="sng">
                  <a:solidFill>
                    <a:schemeClr val="hlink"/>
                  </a:solidFill>
                  <a:latin typeface="Arial Unicode MS" panose="020B0604020202020204" pitchFamily="34" charset="-128"/>
                </a:rPr>
                <a:t>Object</a:t>
              </a:r>
            </a:p>
            <a:p>
              <a:pPr algn="l"/>
              <a:endParaRPr lang="en-US" altLang="en-US" sz="2000" b="1">
                <a:solidFill>
                  <a:schemeClr val="hlink"/>
                </a:solidFill>
                <a:latin typeface="Arial Unicode MS" panose="020B0604020202020204" pitchFamily="34" charset="-128"/>
              </a:endParaRP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Color.black</a:t>
              </a: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Color.blue</a:t>
              </a: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Color.cyan</a:t>
              </a: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Color.orange</a:t>
              </a: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Color.white</a:t>
              </a:r>
            </a:p>
            <a:p>
              <a:pPr algn="l"/>
              <a:r>
                <a:rPr lang="en-US" altLang="en-US" sz="2000" b="1">
                  <a:latin typeface="Courier New" panose="02070309020205020404" pitchFamily="49" charset="0"/>
                </a:rPr>
                <a:t>Color.yellow</a:t>
              </a:r>
            </a:p>
          </p:txBody>
        </p:sp>
        <p:sp>
          <p:nvSpPr>
            <p:cNvPr id="78853" name="Text Box 5"/>
            <p:cNvSpPr txBox="1">
              <a:spLocks noChangeArrowheads="1"/>
            </p:cNvSpPr>
            <p:nvPr/>
          </p:nvSpPr>
          <p:spPr bwMode="auto">
            <a:xfrm>
              <a:off x="2736" y="2064"/>
              <a:ext cx="1364" cy="1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Ctr="1">
              <a:spAutoFit/>
            </a:bodyPr>
            <a:lstStyle/>
            <a:p>
              <a:pPr algn="l"/>
              <a:r>
                <a:rPr lang="en-US" altLang="en-US" sz="2000" b="1" u="sng">
                  <a:solidFill>
                    <a:schemeClr val="hlink"/>
                  </a:solidFill>
                  <a:latin typeface="Arial Unicode MS" panose="020B0604020202020204" pitchFamily="34" charset="-128"/>
                </a:rPr>
                <a:t>RGB Value</a:t>
              </a:r>
            </a:p>
            <a:p>
              <a:pPr algn="l"/>
              <a:endParaRPr lang="en-US" altLang="en-US" sz="2000" b="1">
                <a:solidFill>
                  <a:schemeClr val="hlink"/>
                </a:solidFill>
                <a:latin typeface="Arial Unicode MS" panose="020B0604020202020204" pitchFamily="34" charset="-128"/>
              </a:endParaRP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0, 0, 0</a:t>
              </a: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0, 0, 255</a:t>
              </a: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0, 255, 255</a:t>
              </a: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255, 200, 0</a:t>
              </a: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255, 255, 255</a:t>
              </a:r>
            </a:p>
            <a:p>
              <a:pPr algn="l"/>
              <a:r>
                <a:rPr lang="en-US" altLang="en-US" sz="2000" b="1">
                  <a:solidFill>
                    <a:schemeClr val="hlink"/>
                  </a:solidFill>
                  <a:latin typeface="Courier New" panose="02070309020205020404" pitchFamily="49" charset="0"/>
                </a:rPr>
                <a:t>255, 255, 0</a:t>
              </a: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47259-D2DF-4947-AAF0-E490EB215522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How To Create Your Own Colors</a:t>
            </a:r>
            <a:endParaRPr kumimoji="1"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" panose="02060603020205020403" pitchFamily="18" charset="0"/>
            </a:endParaRPr>
          </a:p>
        </p:txBody>
      </p:sp>
      <p:sp>
        <p:nvSpPr>
          <p:cNvPr id="14643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04800" y="1752600"/>
            <a:ext cx="8839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Java allows the programmer more refined control over colors by using RGB (red/green/blue) values. 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In this scheme, there are:</a:t>
            </a:r>
          </a:p>
          <a:p>
            <a:pPr lvl="2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		256 shades of red</a:t>
            </a:r>
          </a:p>
          <a:p>
            <a:pPr lvl="2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		256 shades of green</a:t>
            </a:r>
          </a:p>
          <a:p>
            <a:pPr lvl="2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		256 shades of blue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programmer "mixes" a new color by selecting an integer from 0 to 255 for each color and passing these integers to a Color constructor as follows: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kumimoji="1" lang="en-US" altLang="en-US" sz="1800" b="1">
                <a:latin typeface="Courier" pitchFamily="49" charset="0"/>
                <a:cs typeface="Times New Roman" panose="02020603050405020304" pitchFamily="18" charset="0"/>
              </a:rPr>
              <a:t>new Color (&lt;int for red&gt;, &lt;int for green&gt;, &lt;int for blue&gt;)</a:t>
            </a:r>
            <a:endParaRPr kumimoji="1" lang="en-US" altLang="en-US" sz="1800" b="1">
              <a:latin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344FD-685C-4F5D-A197-64A8353EB46A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914400" y="1420813"/>
            <a:ext cx="769620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lvl="1" eaLnBrk="1" hangingPunct="1">
              <a:spcBef>
                <a:spcPct val="5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None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next code segment shows how to create a random color with RGB values:</a:t>
            </a:r>
          </a:p>
          <a:p>
            <a:pPr lvl="1" eaLnBrk="1" hangingPunct="1">
              <a:spcBef>
                <a:spcPct val="5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latin typeface="Courier" pitchFamily="49" charset="0"/>
                <a:cs typeface="Times New Roman" panose="02020603050405020304" pitchFamily="18" charset="0"/>
              </a:rPr>
              <a:t>// Create a random color from randomly generated RGB values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>
                <a:latin typeface="Courier" pitchFamily="49" charset="0"/>
                <a:cs typeface="Times New Roman" panose="02020603050405020304" pitchFamily="18" charset="0"/>
              </a:rPr>
              <a:t>int r = (int) (Math.random() * 256);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>
                <a:latin typeface="Courier" pitchFamily="49" charset="0"/>
                <a:cs typeface="Times New Roman" panose="02020603050405020304" pitchFamily="18" charset="0"/>
              </a:rPr>
              <a:t>int g = (int) (Math.random() * 256);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>
                <a:latin typeface="Courier" pitchFamily="49" charset="0"/>
                <a:cs typeface="Times New Roman" panose="02020603050405020304" pitchFamily="18" charset="0"/>
              </a:rPr>
              <a:t>int b = (int) (Math.random() * 256);</a:t>
            </a:r>
          </a:p>
          <a:p>
            <a:pPr algn="l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>
                <a:latin typeface="Courier" pitchFamily="49" charset="0"/>
                <a:cs typeface="Times New Roman" panose="02020603050405020304" pitchFamily="18" charset="0"/>
              </a:rPr>
              <a:t>Color randomColor = new Color (r, g, b);</a:t>
            </a: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Create Random Colors</a:t>
            </a:r>
            <a:endParaRPr kumimoji="1"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" panose="02060603020205020403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88FB2-2053-41B0-96FE-D9559C87A90E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 Color Examples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Examples of creating and instantiating custom colors</a:t>
            </a:r>
          </a:p>
          <a:p>
            <a:pPr lvl="1"/>
            <a:r>
              <a:rPr lang="en-US" altLang="en-US"/>
              <a:t>Color myGreen = new Color (0, 204, 0);</a:t>
            </a:r>
          </a:p>
          <a:p>
            <a:pPr lvl="1"/>
            <a:r>
              <a:rPr lang="en-US" altLang="en-US"/>
              <a:t>Color myPurple = new Color (153, 0, 150);</a:t>
            </a:r>
          </a:p>
          <a:p>
            <a:pPr lvl="1"/>
            <a:r>
              <a:rPr lang="en-US" altLang="en-US"/>
              <a:t>Color myBrown = new Color (166, 124, 82);</a:t>
            </a:r>
          </a:p>
          <a:p>
            <a:pPr lvl="1"/>
            <a:r>
              <a:rPr lang="en-US" altLang="en-US"/>
              <a:t>Color myOrange = new Color (251, 136, 93);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Using a predefined color</a:t>
            </a:r>
          </a:p>
          <a:p>
            <a:pPr lvl="1"/>
            <a:r>
              <a:rPr lang="en-US" altLang="en-US"/>
              <a:t>g.setColor (Color.red);  // red is a method of the color class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Using your custom color</a:t>
            </a:r>
          </a:p>
          <a:p>
            <a:pPr lvl="1"/>
            <a:r>
              <a:rPr lang="en-US" altLang="en-US"/>
              <a:t>g.setColor (myGreen);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4FCE-245D-40B5-AEEF-1DB1DEA4755D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Color Class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en-US" altLang="en-US"/>
              <a:t>Every drawing surface has a </a:t>
            </a:r>
            <a:r>
              <a:rPr lang="en-US" altLang="en-US" i="1"/>
              <a:t>background color</a:t>
            </a:r>
          </a:p>
          <a:p>
            <a:pPr algn="ctr">
              <a:lnSpc>
                <a:spcPct val="90000"/>
              </a:lnSpc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setBackground (Color.white);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en-US" altLang="en-US"/>
              <a:t>Every graphics context has a current </a:t>
            </a:r>
            <a:r>
              <a:rPr lang="en-US" altLang="en-US" i="1"/>
              <a:t>foreground color</a:t>
            </a:r>
          </a:p>
          <a:p>
            <a:pPr algn="ctr">
              <a:lnSpc>
                <a:spcPct val="90000"/>
              </a:lnSpc>
              <a:spcBef>
                <a:spcPct val="80000"/>
              </a:spcBef>
              <a:buFont typeface="Wingdings" panose="05000000000000000000" pitchFamily="2" charset="2"/>
              <a:buNone/>
            </a:pPr>
            <a:r>
              <a:rPr lang="en-US" altLang="en-US" i="1"/>
              <a:t>g.setColor (Color.blue);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en-US" altLang="en-US"/>
              <a:t>Both can be set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en-US" altLang="en-US"/>
              <a:t>See </a:t>
            </a:r>
            <a:r>
              <a:rPr lang="en-US" altLang="en-US">
                <a:hlinkClick r:id="rId3" action="ppaction://hlinkfile"/>
              </a:rPr>
              <a:t>Snowman.java </a:t>
            </a:r>
            <a:r>
              <a:rPr lang="en-US" altLang="en-US"/>
              <a:t> and </a:t>
            </a:r>
            <a:r>
              <a:rPr lang="en-US" altLang="en-US">
                <a:hlinkClick r:id="rId4" action="ppaction://hlinkfile"/>
              </a:rPr>
              <a:t>Snowman.html</a:t>
            </a:r>
            <a:endParaRPr lang="en-US" altLang="en-US"/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en-US" altLang="en-US">
                <a:solidFill>
                  <a:srgbClr val="FFCC00"/>
                </a:solidFill>
              </a:rPr>
              <a:t>Before starting animation, experiment with drawing shapes in a “still life” using Snowman.java as an example in a “paint” method.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9FFE-35D4-48BE-93C4-5A8592CA9657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0531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219200"/>
            <a:ext cx="7543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 text image has several properties, as shown in Table 19-8 below. 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These are set by adjusting the color and font properties of the graphics context in which the text is drawn. </a:t>
            </a: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05200"/>
            <a:ext cx="7467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D4EA-E1C8-4C46-ACCA-615CB88F0023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155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143000"/>
            <a:ext cx="7543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None/>
            </a:pPr>
            <a:r>
              <a:rPr lang="en-US" altLang="en-US" sz="3000">
                <a:latin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3000">
                <a:latin typeface="Century Gothic" panose="020B0502020202020204" pitchFamily="34" charset="0"/>
                <a:cs typeface="Courier New" panose="02070309020205020404" pitchFamily="49" charset="0"/>
              </a:rPr>
              <a:t>Font</a:t>
            </a:r>
            <a:r>
              <a:rPr lang="en-US" altLang="en-US" sz="3000">
                <a:latin typeface="Tahoma" panose="020B0604030504040204" pitchFamily="34" charset="0"/>
                <a:cs typeface="Times New Roman" panose="02020603050405020304" pitchFamily="18" charset="0"/>
              </a:rPr>
              <a:t> Class</a:t>
            </a:r>
          </a:p>
          <a:p>
            <a:pPr lvl="1" eaLnBrk="1" hangingPunct="1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 object of class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Font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has three basic properties: </a:t>
            </a: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 name </a:t>
            </a: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 style </a:t>
            </a: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and a size </a:t>
            </a:r>
          </a:p>
          <a:p>
            <a:pPr lvl="1" eaLnBrk="1" hangingPunct="1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following code creates one Font object with the properties Courier bold 12 and another with the properties Arial bold italic 10: </a:t>
            </a:r>
          </a:p>
          <a:p>
            <a:pPr lvl="1" eaLnBrk="1" hangingPunct="1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Use descriptive names for your fonts as illustrated below.</a:t>
            </a:r>
          </a:p>
          <a:p>
            <a:pPr lvl="1">
              <a:spcBef>
                <a:spcPct val="2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228600" y="5943600"/>
            <a:ext cx="8153400" cy="517525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altLang="en-US" sz="14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Font courierBold12     = new Font("Courier", Font.BOLD, 12);</a:t>
            </a:r>
          </a:p>
          <a:p>
            <a:pPr algn="l"/>
            <a:r>
              <a:rPr lang="en-US" altLang="en-US" sz="14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Font arialBoldItalic10 = new Font("Arial", Font.BOLD + Font.ITALIC, 10); 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BC55A-B6D4-4AE1-85E2-154C8C6B9884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2579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143000"/>
            <a:ext cx="7543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Font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constants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PLAIN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BOLD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and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ITALIC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define the font styles.</a:t>
            </a:r>
            <a:r>
              <a:rPr lang="en-US" altLang="en-US" sz="23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font size is an integer representing the number of points, where one point equals 1/72 of an inch. 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available font names depend on your particular computer platform. 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To see what they are, run the code segment: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1447800" y="4495800"/>
            <a:ext cx="6553200" cy="1555750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altLang="en-US" sz="18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String fontNames[] = Toolkit.getDefaultToolkit().getFontList();</a:t>
            </a:r>
          </a:p>
          <a:p>
            <a:pPr algn="l"/>
            <a:r>
              <a:rPr lang="en-US" altLang="en-US" sz="18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int i;</a:t>
            </a:r>
          </a:p>
          <a:p>
            <a:pPr algn="l"/>
            <a:r>
              <a:rPr lang="en-US" altLang="en-US" sz="18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for (i = 0; i &lt; fontNames.length; i++)</a:t>
            </a:r>
          </a:p>
          <a:p>
            <a:pPr algn="l"/>
            <a:r>
              <a:rPr lang="en-US" altLang="en-US" sz="1800">
                <a:solidFill>
                  <a:srgbClr val="E44C22"/>
                </a:solidFill>
                <a:latin typeface="New York" charset="0"/>
                <a:cs typeface="Times New Roman" panose="02020603050405020304" pitchFamily="18" charset="0"/>
              </a:rPr>
              <a:t>    </a:t>
            </a:r>
            <a:r>
              <a:rPr lang="en-US" altLang="en-US" sz="18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System.out.println</a:t>
            </a:r>
            <a:r>
              <a:rPr lang="en-US" altLang="en-US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180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(fontNames[i]);</a:t>
            </a:r>
            <a:r>
              <a:rPr lang="en-US" altLang="en-US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med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3F8-8C6E-4A13-9A15-4EF5C72B89A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Inheritance and bytecode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The class that defines an applet </a:t>
            </a:r>
            <a:r>
              <a:rPr lang="en-US" altLang="en-US" i="1"/>
              <a:t>extends</a:t>
            </a:r>
            <a:r>
              <a:rPr lang="en-US" altLang="en-US"/>
              <a:t> the </a:t>
            </a:r>
            <a:r>
              <a:rPr lang="en-US" altLang="en-US">
                <a:solidFill>
                  <a:schemeClr val="tx1"/>
                </a:solidFill>
                <a:latin typeface="Courier New" panose="02070309020205020404" pitchFamily="49" charset="0"/>
              </a:rPr>
              <a:t>Applet</a:t>
            </a:r>
            <a:r>
              <a:rPr lang="en-US" altLang="en-US"/>
              <a:t> class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This makes use of </a:t>
            </a:r>
            <a:r>
              <a:rPr lang="en-US" altLang="en-US" i="1"/>
              <a:t>inheritance</a:t>
            </a:r>
            <a:r>
              <a:rPr lang="en-US" altLang="en-US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An applet is embedded into an HTML file using a tag that references the bytecode (.class) file of the applet class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The bytecode version of the program is transported across the web and executed by a Java interpreter that is part of the browser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88BC5-FBFF-405C-8D5E-D0140578DBDD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3603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143000"/>
            <a:ext cx="7543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code: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Declares the variable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fontNames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as an array of strings.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Runs the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Toolkit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class method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getDefaultToolkit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, which returns the default toolkit for the particular computer platform.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Runs the method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getFontList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on the toolkit. This method returns a list of the available font names.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Sets the array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fontNames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to this list.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Executes a loop that displays the contents of </a:t>
            </a:r>
            <a:r>
              <a:rPr lang="en-US" altLang="en-US">
                <a:latin typeface="Century Gothic" panose="020B0502020202020204" pitchFamily="34" charset="0"/>
                <a:cs typeface="Courier New" panose="02070309020205020404" pitchFamily="49" charset="0"/>
              </a:rPr>
              <a:t>fontNames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in the terminal window. </a:t>
            </a:r>
          </a:p>
        </p:txBody>
      </p:sp>
    </p:spTree>
  </p:cSld>
  <p:clrMapOvr>
    <a:masterClrMapping/>
  </p:clrMapOvr>
  <p:transition spd="med">
    <p:diamond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FC4B2-B00F-437D-A923-7FB099501DEE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462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600200"/>
            <a:ext cx="7543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90600" indent="-5334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526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09800" indent="-3810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Table 19-9 lists the principal font methods:</a:t>
            </a:r>
          </a:p>
        </p:txBody>
      </p:sp>
      <p:pic>
        <p:nvPicPr>
          <p:cNvPr id="154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2316163"/>
            <a:ext cx="7716837" cy="332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diamond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1096B-44CF-4D5A-BF52-03D7D62CA4F8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609600" y="762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Text Properties</a:t>
            </a:r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0" y="1346200"/>
            <a:ext cx="8839200" cy="539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kumimoji="1" lang="en-US" altLang="en-US" b="1" dirty="0">
                <a:solidFill>
                  <a:schemeClr val="tx2"/>
                </a:solidFill>
                <a:latin typeface="Arial Unicode MS" panose="020B0604020202020204" pitchFamily="34" charset="-128"/>
              </a:rPr>
              <a:t>Setting the Color and Font Properties of Text </a:t>
            </a: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 dirty="0">
                <a:solidFill>
                  <a:schemeClr val="tx2"/>
                </a:solidFill>
                <a:latin typeface="Arial Unicode MS" panose="020B0604020202020204" pitchFamily="34" charset="-128"/>
              </a:rPr>
              <a:t>Assume that we want to display the text "Hello world!" in green with the font Courier bold 14. The following code would do this: </a:t>
            </a: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kumimoji="1" lang="en-US" altLang="en-US" b="1" dirty="0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altLang="en-US" sz="21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altLang="en-US" sz="21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altLang="en-US" sz="21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1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altLang="en-US" b="1" dirty="0">
                <a:solidFill>
                  <a:schemeClr val="tx2"/>
                </a:solidFill>
                <a:latin typeface="Arial Unicode MS" panose="020B0604020202020204" pitchFamily="34" charset="-128"/>
              </a:rPr>
              <a:t>Changing the font and color of a graphics context affects all subsequent graphics operations in that context but does not alter the font or color of existing images. 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381000" y="3124200"/>
            <a:ext cx="8305800" cy="1508105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Font 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courierBold14= </a:t>
            </a:r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new Font ("Courier", </a:t>
            </a:r>
            <a:r>
              <a:rPr lang="en-US" altLang="en-US" sz="1800" dirty="0" err="1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Font.BOLD</a:t>
            </a:r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, 14);</a:t>
            </a:r>
          </a:p>
          <a:p>
            <a:pPr algn="l"/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Color </a:t>
            </a:r>
            <a:r>
              <a:rPr lang="en-US" altLang="en-US" sz="1800" dirty="0" err="1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myGreen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= new Color(0, 255, 0);</a:t>
            </a:r>
            <a:endParaRPr lang="en-US" altLang="en-US" sz="1800" dirty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1800" dirty="0" err="1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g.setColor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(</a:t>
            </a:r>
            <a:r>
              <a:rPr lang="en-US" altLang="en-US" sz="1800" dirty="0" err="1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myGreen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);</a:t>
            </a:r>
            <a:endParaRPr lang="en-US" altLang="en-US" sz="1800" dirty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1800" dirty="0" err="1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g.setFont</a:t>
            </a:r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(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courierBold14</a:t>
            </a:r>
            <a:r>
              <a:rPr lang="en-US" altLang="en-US" sz="1800" dirty="0" smtClean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);</a:t>
            </a:r>
            <a:endParaRPr lang="en-US" altLang="en-US" sz="1800" dirty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1800" dirty="0" err="1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g.drawString</a:t>
            </a:r>
            <a:r>
              <a:rPr lang="en-US" altLang="en-US" sz="18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("Hello world!", 100, 100);</a:t>
            </a:r>
            <a:r>
              <a:rPr lang="en-US" altLang="en-US" sz="20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med">
    <p:diamond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6FE9-9897-4DC9-A965-39ACAE8F7FCE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381000" y="198438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Applet Methods Review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381000" y="12192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In previous examples we've used the </a:t>
            </a:r>
            <a:r>
              <a:rPr kumimoji="1" lang="en-US" altLang="en-US" b="1">
                <a:latin typeface="Courier New" panose="02070309020205020404" pitchFamily="49" charset="0"/>
              </a:rPr>
              <a:t>paint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method of the </a:t>
            </a:r>
            <a:r>
              <a:rPr kumimoji="1" lang="en-US" altLang="en-US" b="1">
                <a:latin typeface="Courier New" panose="02070309020205020404" pitchFamily="49" charset="0"/>
              </a:rPr>
              <a:t>Applet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class to draw on an applet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</a:t>
            </a:r>
            <a:r>
              <a:rPr kumimoji="1" lang="en-US" altLang="en-US" b="1">
                <a:latin typeface="Courier New" panose="02070309020205020404" pitchFamily="49" charset="0"/>
              </a:rPr>
              <a:t>Applet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class has several methods that are invoked automatically at certain points in an applet's life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</a:t>
            </a:r>
            <a:r>
              <a:rPr kumimoji="1" lang="en-US" altLang="en-US" b="1">
                <a:latin typeface="Courier New" panose="02070309020205020404" pitchFamily="49" charset="0"/>
              </a:rPr>
              <a:t>init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method, for instance, is executed only once when the applet is initially loaded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</a:t>
            </a:r>
            <a:r>
              <a:rPr kumimoji="1" lang="en-US" altLang="en-US" b="1">
                <a:latin typeface="Courier New" panose="02070309020205020404" pitchFamily="49" charset="0"/>
              </a:rPr>
              <a:t>start</a:t>
            </a:r>
            <a:r>
              <a:rPr kumimoji="1"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and</a:t>
            </a:r>
            <a:r>
              <a:rPr kumimoji="1" lang="en-US" altLang="en-US" b="1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kumimoji="1" lang="en-US" altLang="en-US" b="1">
                <a:latin typeface="Courier New" panose="02070309020205020404" pitchFamily="49" charset="0"/>
              </a:rPr>
              <a:t>stop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methods are called when the applet becomes active or inactive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</a:t>
            </a:r>
            <a:r>
              <a:rPr kumimoji="1" lang="en-US" altLang="en-US" b="1">
                <a:latin typeface="Courier New" panose="02070309020205020404" pitchFamily="49" charset="0"/>
              </a:rPr>
              <a:t>Applet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class also contains other methods that generally assist in applet processing</a:t>
            </a:r>
          </a:p>
        </p:txBody>
      </p:sp>
    </p:spTree>
  </p:cSld>
  <p:clrMapOvr>
    <a:masterClrMapping/>
  </p:clrMapOvr>
  <p:transition spd="med">
    <p:diamond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EE6F-F7C3-4BF9-A0B5-9E4AE63A2BEF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</a:rPr>
              <a:t>repaint()</a:t>
            </a:r>
            <a:r>
              <a:rPr lang="en-US" altLang="en-US"/>
              <a:t> Method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latin typeface="Courier New" panose="02070309020205020404" pitchFamily="49" charset="0"/>
              </a:rPr>
              <a:t>repaint()</a:t>
            </a:r>
            <a:r>
              <a:rPr lang="en-US" altLang="en-US" sz="2800"/>
              <a:t> method</a:t>
            </a:r>
          </a:p>
          <a:p>
            <a:pPr lvl="1"/>
            <a:r>
              <a:rPr lang="en-US" altLang="en-US" sz="2400"/>
              <a:t>We don’t call the </a:t>
            </a:r>
            <a:r>
              <a:rPr lang="en-US" altLang="en-US" sz="2800">
                <a:latin typeface="Courier New" panose="02070309020205020404" pitchFamily="49" charset="0"/>
              </a:rPr>
              <a:t>paint()</a:t>
            </a:r>
            <a:r>
              <a:rPr lang="en-US" altLang="en-US" sz="2400"/>
              <a:t> method directly.</a:t>
            </a:r>
          </a:p>
          <a:p>
            <a:pPr lvl="1"/>
            <a:r>
              <a:rPr lang="en-US" altLang="en-US" sz="2400"/>
              <a:t>We call the </a:t>
            </a:r>
            <a:r>
              <a:rPr lang="en-US" altLang="en-US" sz="2800">
                <a:latin typeface="Courier New" panose="02070309020205020404" pitchFamily="49" charset="0"/>
              </a:rPr>
              <a:t>repaint()</a:t>
            </a:r>
            <a:r>
              <a:rPr lang="en-US" altLang="en-US" sz="2400"/>
              <a:t> method when the window needs to be updated, perhaps with new images.</a:t>
            </a:r>
          </a:p>
          <a:p>
            <a:pPr lvl="1"/>
            <a:r>
              <a:rPr lang="en-US" altLang="en-US" sz="2400"/>
              <a:t>The </a:t>
            </a:r>
            <a:r>
              <a:rPr lang="en-US" altLang="en-US" sz="2800">
                <a:latin typeface="Courier New" panose="02070309020205020404" pitchFamily="49" charset="0"/>
              </a:rPr>
              <a:t>repaint()</a:t>
            </a:r>
            <a:r>
              <a:rPr lang="en-US" altLang="en-US" sz="2400"/>
              <a:t> method calls another method named </a:t>
            </a:r>
            <a:r>
              <a:rPr lang="en-US" altLang="en-US" sz="2800">
                <a:latin typeface="Courier New" panose="02070309020205020404" pitchFamily="49" charset="0"/>
              </a:rPr>
              <a:t>update()</a:t>
            </a:r>
            <a:r>
              <a:rPr lang="en-US" altLang="en-US" sz="2400"/>
              <a:t> which in turn calls the </a:t>
            </a:r>
            <a:r>
              <a:rPr lang="en-US" altLang="en-US" sz="2800">
                <a:latin typeface="Courier New" panose="02070309020205020404" pitchFamily="49" charset="0"/>
              </a:rPr>
              <a:t>paint()</a:t>
            </a:r>
            <a:r>
              <a:rPr lang="en-US" altLang="en-US" sz="2400"/>
              <a:t> method.</a:t>
            </a:r>
          </a:p>
          <a:p>
            <a:pPr lvl="1"/>
            <a:r>
              <a:rPr lang="en-US" altLang="en-US" sz="2400"/>
              <a:t>Creates </a:t>
            </a:r>
            <a:r>
              <a:rPr lang="en-US" altLang="en-US" sz="2400">
                <a:latin typeface="Courier New" panose="02070309020205020404" pitchFamily="49" charset="0"/>
              </a:rPr>
              <a:t>Graphics</a:t>
            </a:r>
            <a:r>
              <a:rPr lang="en-US" altLang="en-US" sz="2400"/>
              <a:t> object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diamond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DDA3-36B9-43C7-9C87-F5567187C634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381000" y="198438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Graphical Objects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81000" y="1219200"/>
            <a:ext cx="83058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Any object we define by writing a class can have graphical elements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The object must simply obtain a graphics context (a </a:t>
            </a:r>
            <a:r>
              <a:rPr kumimoji="1" lang="en-US" altLang="en-US" b="1">
                <a:latin typeface="Courier New" panose="02070309020205020404" pitchFamily="49" charset="0"/>
              </a:rPr>
              <a:t>Graphics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object) in which to draw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An applet can pass its graphics context to another object just as it can any other parameter</a:t>
            </a: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See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  <a:hlinkClick r:id="rId3" action="ppaction://hlinkfile"/>
              </a:rPr>
              <a:t>LineUp.java </a:t>
            </a: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See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  <a:hlinkClick r:id="rId4" action="ppaction://hlinkfile"/>
              </a:rPr>
              <a:t>StickFigure.java</a:t>
            </a: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  <a:p>
            <a:pPr>
              <a:spcBef>
                <a:spcPct val="75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See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  <a:hlinkClick r:id="rId5" action="ppaction://hlinkfile"/>
              </a:rPr>
              <a:t>LineUp.html </a:t>
            </a:r>
            <a:endParaRPr kumimoji="1" lang="en-US" altLang="en-US" b="1">
              <a:solidFill>
                <a:schemeClr val="tx2"/>
              </a:solidFill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  <p:transition spd="med">
    <p:diamond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16839-4D01-435B-8AC1-A51B4C93634F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381000" y="198438"/>
            <a:ext cx="78184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1"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anose="02060603020205020403" pitchFamily="18" charset="0"/>
              </a:rPr>
              <a:t>Animations</a:t>
            </a: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381000" y="1219200"/>
            <a:ext cx="8305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7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 dirty="0">
                <a:solidFill>
                  <a:schemeClr val="tx2"/>
                </a:solidFill>
                <a:latin typeface="Arial Unicode MS" panose="020B0604020202020204" pitchFamily="34" charset="-128"/>
              </a:rPr>
              <a:t>An animation is a series of images that gives the appearance of movement (24 frames per second)</a:t>
            </a:r>
          </a:p>
          <a:p>
            <a:pPr>
              <a:spcBef>
                <a:spcPct val="70000"/>
              </a:spcBef>
              <a:buClr>
                <a:srgbClr val="FFCC00"/>
              </a:buClr>
              <a:buFont typeface="Wingdings" panose="05000000000000000000" pitchFamily="2" charset="2"/>
              <a:buChar char="Ø"/>
            </a:pPr>
            <a:r>
              <a:rPr kumimoji="1" lang="en-US" altLang="en-US" b="1" dirty="0">
                <a:solidFill>
                  <a:schemeClr val="tx2"/>
                </a:solidFill>
                <a:latin typeface="Arial Unicode MS" panose="020B0604020202020204" pitchFamily="34" charset="-128"/>
              </a:rPr>
              <a:t>To create the illusion of movement, we use a timer to change the scene after an appropriate </a:t>
            </a:r>
            <a:r>
              <a:rPr kumimoji="1" lang="en-US" altLang="en-US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delay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private final </a:t>
            </a:r>
            <a:r>
              <a:rPr kumimoji="1" lang="en-US" altLang="en-US" b="1" dirty="0" err="1" smtClean="0">
                <a:solidFill>
                  <a:schemeClr val="tx2"/>
                </a:solidFill>
                <a:latin typeface="Arial Unicode MS" panose="020B0604020202020204" pitchFamily="34" charset="-128"/>
              </a:rPr>
              <a:t>int</a:t>
            </a:r>
            <a:r>
              <a:rPr kumimoji="1" lang="en-US" altLang="en-US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SLEEP_TIME = 10;  //milliseconds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//delay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try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{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   </a:t>
            </a:r>
            <a:r>
              <a:rPr kumimoji="1" lang="en-US" altLang="en-US" sz="1400" b="1" dirty="0" err="1" smtClean="0">
                <a:solidFill>
                  <a:schemeClr val="tx2"/>
                </a:solidFill>
                <a:latin typeface="Arial Unicode MS" panose="020B0604020202020204" pitchFamily="34" charset="-128"/>
              </a:rPr>
              <a:t>Thread.sleep</a:t>
            </a: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(SLEEP_TIME);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}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catch(</a:t>
            </a:r>
            <a:r>
              <a:rPr kumimoji="1" lang="en-US" altLang="en-US" sz="1400" b="1" dirty="0" err="1" smtClean="0">
                <a:solidFill>
                  <a:schemeClr val="tx2"/>
                </a:solidFill>
                <a:latin typeface="Arial Unicode MS" panose="020B0604020202020204" pitchFamily="34" charset="-128"/>
              </a:rPr>
              <a:t>InterruptedException</a:t>
            </a: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e)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{</a:t>
            </a:r>
          </a:p>
          <a:p>
            <a:pPr marL="0" indent="0">
              <a:spcBef>
                <a:spcPct val="70000"/>
              </a:spcBef>
              <a:buClr>
                <a:srgbClr val="FFCC00"/>
              </a:buClr>
            </a:pPr>
            <a:r>
              <a:rPr kumimoji="1" lang="en-US" altLang="en-US" sz="1400" b="1" dirty="0" smtClean="0">
                <a:solidFill>
                  <a:schemeClr val="tx2"/>
                </a:solidFill>
                <a:latin typeface="Arial Unicode MS" panose="020B0604020202020204" pitchFamily="34" charset="-128"/>
              </a:rPr>
              <a:t>     }</a:t>
            </a:r>
            <a:endParaRPr kumimoji="1" lang="en-US" altLang="en-US" sz="1400" b="1" dirty="0">
              <a:solidFill>
                <a:schemeClr val="tx2"/>
              </a:solidFill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  <p:transition spd="med">
    <p:diamond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F155E-9475-4332-8B06-160B113739B0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Sources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>
                <a:solidFill>
                  <a:schemeClr val="hlink"/>
                </a:solidFill>
              </a:rPr>
              <a:t>Java Software Solutions</a:t>
            </a:r>
          </a:p>
          <a:p>
            <a:r>
              <a:rPr lang="en-US" altLang="en-US" sz="2000"/>
              <a:t>by Lewis and Loftus</a:t>
            </a:r>
          </a:p>
          <a:p>
            <a:r>
              <a:rPr lang="en-US" altLang="en-US" sz="1600"/>
              <a:t>Addison-Wesley</a:t>
            </a:r>
          </a:p>
          <a:p>
            <a:r>
              <a:rPr lang="en-US" altLang="en-US" sz="3200">
                <a:solidFill>
                  <a:schemeClr val="hlink"/>
                </a:solidFill>
              </a:rPr>
              <a:t>Fundamentals of Java Second Edition</a:t>
            </a:r>
          </a:p>
          <a:p>
            <a:r>
              <a:rPr lang="en-US" altLang="en-US" sz="2000"/>
              <a:t>by Lambert and Osborne</a:t>
            </a:r>
          </a:p>
          <a:p>
            <a:r>
              <a:rPr lang="en-US" altLang="en-US" sz="1600"/>
              <a:t>South-Western</a:t>
            </a:r>
          </a:p>
          <a:p>
            <a:r>
              <a:rPr lang="en-US" altLang="en-US" sz="3200">
                <a:solidFill>
                  <a:schemeClr val="hlink"/>
                </a:solidFill>
              </a:rPr>
              <a:t>Java Programming (versions 1, 2, &amp; 4)</a:t>
            </a:r>
          </a:p>
          <a:p>
            <a:r>
              <a:rPr lang="en-US" altLang="en-US" sz="2000"/>
              <a:t>by Joyce Farrell</a:t>
            </a:r>
          </a:p>
          <a:p>
            <a:r>
              <a:rPr lang="en-US" altLang="en-US" sz="1600"/>
              <a:t>Thomson</a:t>
            </a:r>
          </a:p>
        </p:txBody>
      </p:sp>
    </p:spTree>
  </p:cSld>
  <p:clrMapOvr>
    <a:masterClrMapping/>
  </p:clrMapOvr>
  <p:transition spd="med"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8D50-2205-4ADC-A847-7BA0161CDAC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HTML Comments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7772400" cy="547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Comments begin with &lt;!- -  (no spaces between)</a:t>
            </a:r>
          </a:p>
          <a:p>
            <a:pPr algn="l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Comments end with 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  <a:sym typeface="Wingdings" panose="05000000000000000000" pitchFamily="2" charset="2"/>
              </a:rPr>
              <a:t>- -&gt;</a:t>
            </a:r>
            <a:r>
              <a:rPr kumimoji="1" lang="en-US" altLang="en-US" b="1">
                <a:solidFill>
                  <a:schemeClr val="tx2"/>
                </a:solidFill>
                <a:latin typeface="Arial Unicode MS" panose="020B0604020202020204" pitchFamily="34" charset="-128"/>
              </a:rPr>
              <a:t>             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              &lt;!--********************************************************************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                                 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Mr. Clausen           9999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                                 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Program  Move Circle Applet Animation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                                 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AP Computer Science Java Period ?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                                 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Starting Date: 5/?/200?           Due Date:  5/?/200?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                                 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This program will animate a circle in a Java Applet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Don't forget to include comments describing your applet and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  what exactly it does.                                                                                                 *</a:t>
            </a:r>
          </a:p>
          <a:p>
            <a:pPr algn="l">
              <a:spcBef>
                <a:spcPct val="50000"/>
              </a:spcBef>
            </a:pPr>
            <a:r>
              <a:rPr lang="en-US" altLang="en-US" sz="1400"/>
              <a:t>	********************************************************************--&gt;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DD768-62C5-492D-A871-4629B5C34C9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HTML Template &amp; applet Tag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610600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&lt;!DOCTYPE HTML PUBLIC "-//W3C//DTD HTML 4.01 Transitional//EN" "http://www.w3.org/TR/html4/loose.dtd"&gt;</a:t>
            </a:r>
          </a:p>
          <a:p>
            <a:pPr algn="l"/>
            <a:endParaRPr lang="en-US" altLang="en-US" sz="1800" b="1">
              <a:latin typeface="Courier New" panose="02070309020205020404" pitchFamily="49" charset="0"/>
            </a:endParaRP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&lt;html&gt;</a:t>
            </a:r>
          </a:p>
          <a:p>
            <a:pPr algn="l"/>
            <a:endParaRPr lang="en-US" altLang="en-US" sz="1800" b="1">
              <a:latin typeface="Courier New" panose="02070309020205020404" pitchFamily="49" charset="0"/>
            </a:endParaRP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&lt;head&gt;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   &lt;title&gt;YourLastName FirstName ID# Final Project&lt;/title&gt;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&lt;/head&gt;</a:t>
            </a:r>
          </a:p>
          <a:p>
            <a:pPr algn="l"/>
            <a:endParaRPr lang="en-US" altLang="en-US" sz="1800" b="1">
              <a:latin typeface="Courier New" panose="02070309020205020404" pitchFamily="49" charset="0"/>
            </a:endParaRP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&lt;body&gt;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	</a:t>
            </a:r>
            <a:r>
              <a:rPr lang="en-US" altLang="en-US" sz="1600" b="1">
                <a:latin typeface="Courier New" panose="02070309020205020404" pitchFamily="49" charset="0"/>
              </a:rPr>
              <a:t>&lt;center&gt; &lt;h3&gt;YourLastName FirstName ID# Final Project&lt;/h3&gt;     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   &lt;applet code=“LastNameFirstNameFP.class" 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          width=760 height=520&gt;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   &lt;/applet&gt;</a:t>
            </a: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   </a:t>
            </a:r>
            <a:r>
              <a:rPr lang="en-US" altLang="en-US" sz="1600" b="1">
                <a:latin typeface="Courier New" panose="02070309020205020404" pitchFamily="49" charset="0"/>
              </a:rPr>
              <a:t>&lt;/center&gt;</a:t>
            </a:r>
            <a:endParaRPr lang="en-US" altLang="en-US" sz="1800" b="1">
              <a:latin typeface="Courier New" panose="02070309020205020404" pitchFamily="49" charset="0"/>
            </a:endParaRP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   &lt;/body&gt;</a:t>
            </a:r>
          </a:p>
          <a:p>
            <a:pPr algn="l"/>
            <a:endParaRPr lang="en-US" altLang="en-US" sz="1800" b="1">
              <a:latin typeface="Courier New" panose="02070309020205020404" pitchFamily="49" charset="0"/>
            </a:endParaRPr>
          </a:p>
          <a:p>
            <a:pPr algn="l"/>
            <a:r>
              <a:rPr lang="en-US" altLang="en-US" sz="1800" b="1">
                <a:latin typeface="Courier New" panose="02070309020205020404" pitchFamily="49" charset="0"/>
              </a:rPr>
              <a:t>&lt;/html&gt;</a:t>
            </a:r>
          </a:p>
          <a:p>
            <a:r>
              <a:rPr lang="en-US" altLang="en-US" b="1">
                <a:latin typeface="Courier New" panose="02070309020205020404" pitchFamily="49" charset="0"/>
                <a:hlinkClick r:id="rId3" action="ppaction://hlinkfile"/>
              </a:rPr>
              <a:t>An HTML Template For Graphics Programs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7473D-77A1-4A33-BB12-9001D732B0D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Applet Class Methods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Our Java Source code public class needs to include </a:t>
            </a:r>
            <a:r>
              <a:rPr lang="en-US" altLang="en-US">
                <a:solidFill>
                  <a:srgbClr val="FFC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Applet (for example)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public class MoveCircle </a:t>
            </a:r>
            <a:r>
              <a:rPr lang="en-US" altLang="en-US">
                <a:solidFill>
                  <a:srgbClr val="FFC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Applet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Applet</a:t>
            </a:r>
            <a:r>
              <a:rPr lang="en-US" altLang="en-US"/>
              <a:t> class methods Inherited from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Applet</a:t>
            </a:r>
            <a:r>
              <a:rPr lang="en-US" altLang="en-US"/>
              <a:t> Class</a:t>
            </a:r>
          </a:p>
          <a:p>
            <a:pPr lvl="1"/>
            <a:r>
              <a:rPr lang="en-US" altLang="en-US"/>
              <a:t>Automatically Invoked by the Web browser when the browser runs the applet</a:t>
            </a:r>
          </a:p>
          <a:p>
            <a:pPr lvl="1"/>
            <a:r>
              <a:rPr lang="en-US" altLang="en-US"/>
              <a:t>These methods don’t have to be included in your applet unless you wish to override the methods in the parent class.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public void init()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public void start()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public void stop()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public void destroy()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EB398-D29F-4D0E-9AE5-606F68B4780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Applet method Execution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5057775"/>
          </a:xfrm>
        </p:spPr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init()</a:t>
            </a:r>
            <a:r>
              <a:rPr lang="en-US" altLang="en-US"/>
              <a:t> method</a:t>
            </a:r>
          </a:p>
          <a:p>
            <a:pPr lvl="1"/>
            <a:r>
              <a:rPr lang="en-US" altLang="en-US"/>
              <a:t>Executes when a Web page containing an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Applet</a:t>
            </a:r>
            <a:r>
              <a:rPr lang="en-US" altLang="en-US"/>
              <a:t> is loaded</a:t>
            </a:r>
          </a:p>
          <a:p>
            <a:pPr lvl="1"/>
            <a:r>
              <a:rPr lang="en-US" altLang="en-US"/>
              <a:t>Or when running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appletviewer</a:t>
            </a:r>
            <a:r>
              <a:rPr lang="en-US" altLang="en-US"/>
              <a:t> command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start()</a:t>
            </a:r>
            <a:r>
              <a:rPr lang="en-US" altLang="en-US"/>
              <a:t> method</a:t>
            </a:r>
            <a:r>
              <a:rPr lang="en-US" altLang="en-US" b="0"/>
              <a:t> </a:t>
            </a:r>
          </a:p>
          <a:p>
            <a:pPr lvl="1"/>
            <a:r>
              <a:rPr lang="en-US" altLang="en-US"/>
              <a:t>Executes after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init()</a:t>
            </a:r>
            <a:r>
              <a:rPr lang="en-US" altLang="en-US"/>
              <a:t> method</a:t>
            </a:r>
          </a:p>
          <a:p>
            <a:pPr lvl="1"/>
            <a:r>
              <a:rPr lang="en-US" altLang="en-US"/>
              <a:t>Executes again every time the applet becomes active after it has been inactive</a:t>
            </a:r>
            <a:endParaRPr lang="en-US" altLang="en-US" b="0"/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stop()</a:t>
            </a:r>
            <a:r>
              <a:rPr lang="en-US" altLang="en-US"/>
              <a:t> method </a:t>
            </a:r>
          </a:p>
          <a:p>
            <a:pPr lvl="1"/>
            <a:r>
              <a:rPr lang="en-US" altLang="en-US"/>
              <a:t>Invoked when user leaves Web page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destroy()</a:t>
            </a:r>
            <a:r>
              <a:rPr lang="en-US" altLang="en-US"/>
              <a:t> method </a:t>
            </a:r>
          </a:p>
          <a:p>
            <a:pPr lvl="1"/>
            <a:r>
              <a:rPr lang="en-US" altLang="en-US"/>
              <a:t>Called when user closes browser or Applet Viewer</a:t>
            </a:r>
          </a:p>
          <a:p>
            <a:pPr lvl="1"/>
            <a:r>
              <a:rPr lang="en-US" altLang="en-US"/>
              <a:t>Releases any resources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Applet</a:t>
            </a:r>
            <a:r>
              <a:rPr lang="en-US" altLang="en-US"/>
              <a:t> might have allocated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510B-9C31-4C1D-9D5B-7C225BA5FE4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Applet Life Cycle</a:t>
            </a:r>
          </a:p>
        </p:txBody>
      </p:sp>
      <p:pic>
        <p:nvPicPr>
          <p:cNvPr id="162819" name="Picture 3" descr="09x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19200"/>
            <a:ext cx="3624263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S1">
  <a:themeElements>
    <a:clrScheme name="">
      <a:dk1>
        <a:srgbClr val="001932"/>
      </a:dk1>
      <a:lt1>
        <a:srgbClr val="FFFFFF"/>
      </a:lt1>
      <a:dk2>
        <a:srgbClr val="2181B7"/>
      </a:dk2>
      <a:lt2>
        <a:srgbClr val="CCFFFF"/>
      </a:lt2>
      <a:accent1>
        <a:srgbClr val="99FFCC"/>
      </a:accent1>
      <a:accent2>
        <a:srgbClr val="01B0FF"/>
      </a:accent2>
      <a:accent3>
        <a:srgbClr val="ABC1D8"/>
      </a:accent3>
      <a:accent4>
        <a:srgbClr val="DADADA"/>
      </a:accent4>
      <a:accent5>
        <a:srgbClr val="CAFFE2"/>
      </a:accent5>
      <a:accent6>
        <a:srgbClr val="019FE7"/>
      </a:accent6>
      <a:hlink>
        <a:srgbClr val="FFCC00"/>
      </a:hlink>
      <a:folHlink>
        <a:srgbClr val="3399FF"/>
      </a:folHlink>
    </a:clrScheme>
    <a:fontScheme name="2_CS1">
      <a:majorFont>
        <a:latin typeface="Rockwell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FF0000"/>
          </a:solidFill>
          <a:prstDash val="solid"/>
          <a:round/>
          <a:headEnd type="none" w="sm" len="sm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1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FF0000"/>
          </a:solidFill>
          <a:prstDash val="solid"/>
          <a:round/>
          <a:headEnd type="none" w="sm" len="sm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1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2_CS1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S1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S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S1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S1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S1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S1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S1 8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D60093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C20085"/>
        </a:accent6>
        <a:hlink>
          <a:srgbClr val="9966FF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S1 9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FFCC00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</Template>
  <TotalTime>2758</TotalTime>
  <Words>2276</Words>
  <Application>Microsoft Office PowerPoint</Application>
  <PresentationFormat>On-screen Show (4:3)</PresentationFormat>
  <Paragraphs>499</Paragraphs>
  <Slides>47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Times New Roman</vt:lpstr>
      <vt:lpstr>Rockwell</vt:lpstr>
      <vt:lpstr>Arial Unicode MS</vt:lpstr>
      <vt:lpstr>Wingdings</vt:lpstr>
      <vt:lpstr>Arial Narrow</vt:lpstr>
      <vt:lpstr>Courier New</vt:lpstr>
      <vt:lpstr>Courier</vt:lpstr>
      <vt:lpstr>Tahoma</vt:lpstr>
      <vt:lpstr>Century Gothic</vt:lpstr>
      <vt:lpstr>New York</vt:lpstr>
      <vt:lpstr>2_CS1</vt:lpstr>
      <vt:lpstr>PowerPoint Presentation</vt:lpstr>
      <vt:lpstr>Applets</vt:lpstr>
      <vt:lpstr>Create an Applet</vt:lpstr>
      <vt:lpstr>Inheritance and bytecode</vt:lpstr>
      <vt:lpstr>HTML Comments</vt:lpstr>
      <vt:lpstr>HTML Template &amp; applet Tag</vt:lpstr>
      <vt:lpstr>Applet Class Methods</vt:lpstr>
      <vt:lpstr>Applet method Execution</vt:lpstr>
      <vt:lpstr>Applet Life Cycle</vt:lpstr>
      <vt:lpstr>Overriding applet Methods</vt:lpstr>
      <vt:lpstr>Additional Applet Methods</vt:lpstr>
      <vt:lpstr>Applet paint Method</vt:lpstr>
      <vt:lpstr>paint()Method</vt:lpstr>
      <vt:lpstr>Drawing Shapes</vt:lpstr>
      <vt:lpstr>PowerPoint Presentation</vt:lpstr>
      <vt:lpstr>Drawing a Line</vt:lpstr>
      <vt:lpstr>Drawing a Rectangle</vt:lpstr>
      <vt:lpstr>Drawing an Oval</vt:lpstr>
      <vt:lpstr>Drawing a Polygon</vt:lpstr>
      <vt:lpstr>Shape Methods Summary</vt:lpstr>
      <vt:lpstr>Shape Methods Summary 2</vt:lpstr>
      <vt:lpstr>Drawing Arcs</vt:lpstr>
      <vt:lpstr>Arc Angles</vt:lpstr>
      <vt:lpstr>fillArc method</vt:lpstr>
      <vt:lpstr>Polygons</vt:lpstr>
      <vt:lpstr>fillPolygon Method</vt:lpstr>
      <vt:lpstr>clearRect method</vt:lpstr>
      <vt:lpstr>PowerPoint Presentation</vt:lpstr>
      <vt:lpstr>PowerPoint Presentation</vt:lpstr>
      <vt:lpstr>PowerPoint Presentation</vt:lpstr>
      <vt:lpstr>PowerPoint Presentation</vt:lpstr>
      <vt:lpstr>The Color Class</vt:lpstr>
      <vt:lpstr>PowerPoint Presentation</vt:lpstr>
      <vt:lpstr>PowerPoint Presentation</vt:lpstr>
      <vt:lpstr>Custom Color Examples</vt:lpstr>
      <vt:lpstr>The Color Class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repaint() Method</vt:lpstr>
      <vt:lpstr>PowerPoint Presentation</vt:lpstr>
      <vt:lpstr>PowerPoint Presentation</vt:lpstr>
      <vt:lpstr>Sources</vt:lpstr>
    </vt:vector>
  </TitlesOfParts>
  <Company>Villanova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 Objects and Primitive Data</dc:title>
  <dc:creator>John Lewis</dc:creator>
  <cp:lastModifiedBy>DC</cp:lastModifiedBy>
  <cp:revision>230</cp:revision>
  <dcterms:created xsi:type="dcterms:W3CDTF">1999-08-23T17:38:43Z</dcterms:created>
  <dcterms:modified xsi:type="dcterms:W3CDTF">2017-05-08T17:36:46Z</dcterms:modified>
</cp:coreProperties>
</file>