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1833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30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37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445468"/>
            <a:ext cx="9144000" cy="884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7650" y="1286328"/>
            <a:ext cx="4076699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1600" y="2863564"/>
            <a:ext cx="4305299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Program with Scratch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338744"/>
            <a:ext cx="3688286" cy="5026433"/>
          </a:xfrm>
        </p:spPr>
        <p:txBody>
          <a:bodyPr/>
          <a:lstStyle/>
          <a:p>
            <a:r>
              <a:rPr lang="en-US" dirty="0" smtClean="0"/>
              <a:t>Writing programs in Scratch involves dragging specific blocks from the toolbox to the script area for each sprite</a:t>
            </a:r>
          </a:p>
          <a:p>
            <a:r>
              <a:rPr lang="en-US" dirty="0" smtClean="0"/>
              <a:t>Connected blocks work together to control Sprites</a:t>
            </a:r>
          </a:p>
          <a:p>
            <a:r>
              <a:rPr lang="en-US" dirty="0" smtClean="0"/>
              <a:t>Blocks that are NOT connected, won’t run when the green flag is clicked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01" t="12872" r="9027" b="21625"/>
          <a:stretch/>
        </p:blipFill>
        <p:spPr>
          <a:xfrm>
            <a:off x="4526487" y="1531914"/>
            <a:ext cx="7158835" cy="4702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1517" y="5462650"/>
            <a:ext cx="1413164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Script Area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939152" y="4108862"/>
            <a:ext cx="1057893" cy="415636"/>
          </a:xfrm>
          <a:prstGeom prst="wedgeRoundRectCallout">
            <a:avLst>
              <a:gd name="adj1" fmla="val -22203"/>
              <a:gd name="adj2" fmla="val -18732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Program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2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 smtClean="0"/>
              <a:t>Duplicating Commands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92"/>
          <p:cNvSpPr txBox="1">
            <a:spLocks noGrp="1"/>
          </p:cNvSpPr>
          <p:nvPr>
            <p:ph type="body" idx="1"/>
          </p:nvPr>
        </p:nvSpPr>
        <p:spPr>
          <a:xfrm>
            <a:off x="838201" y="1511300"/>
            <a:ext cx="5111338" cy="466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There are occasions when we want a command to occur again.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By right clicking, we can duplicate command blocks.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Duplicating command blocks is fairly simple when we only want a command to repeat once or twice.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Duplicating command blocks is not effective for repeating commands multiple times.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2098" t="4373" r="16818" b="30002"/>
          <a:stretch/>
        </p:blipFill>
        <p:spPr>
          <a:xfrm>
            <a:off x="6448302" y="408157"/>
            <a:ext cx="4773880" cy="61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2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Opening Comments in Scratch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82535"/>
            <a:ext cx="5170715" cy="4894428"/>
          </a:xfrm>
        </p:spPr>
        <p:txBody>
          <a:bodyPr/>
          <a:lstStyle/>
          <a:p>
            <a:r>
              <a:rPr lang="en-US" sz="2400" dirty="0" smtClean="0"/>
              <a:t>You can create opening comments or comments that explain a section of code.</a:t>
            </a:r>
          </a:p>
          <a:p>
            <a:r>
              <a:rPr lang="en-US" sz="2400" dirty="0" smtClean="0"/>
              <a:t>To create opening comments, right click on an empty spot at the top of the script area and choose “Add Comment” from the pop up menu.</a:t>
            </a:r>
          </a:p>
          <a:p>
            <a:r>
              <a:rPr lang="en-US" sz="2400" dirty="0" smtClean="0"/>
              <a:t>Replace the words “add comment here” with comments</a:t>
            </a:r>
            <a:br>
              <a:rPr lang="en-US" sz="2400" dirty="0" smtClean="0"/>
            </a:br>
            <a:r>
              <a:rPr lang="en-US" sz="2400" dirty="0" smtClean="0"/>
              <a:t>required for this class.</a:t>
            </a:r>
          </a:p>
          <a:p>
            <a:r>
              <a:rPr lang="en-US" sz="2400" dirty="0" smtClean="0"/>
              <a:t>Change the size of the comment box by “dragging” the bottom right corner of the comment.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5" y="2325925"/>
            <a:ext cx="2181739" cy="1403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5" y="4001294"/>
            <a:ext cx="2030680" cy="2666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429" y="4001294"/>
            <a:ext cx="4111581" cy="159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3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Comments To Explain Your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4410"/>
            <a:ext cx="10799617" cy="5061939"/>
          </a:xfrm>
        </p:spPr>
        <p:txBody>
          <a:bodyPr/>
          <a:lstStyle/>
          <a:p>
            <a:r>
              <a:rPr lang="en-US" dirty="0"/>
              <a:t>To create </a:t>
            </a:r>
            <a:r>
              <a:rPr lang="en-US" dirty="0" smtClean="0"/>
              <a:t>comments to explain a section of code, </a:t>
            </a:r>
            <a:r>
              <a:rPr lang="en-US" dirty="0"/>
              <a:t>right click </a:t>
            </a:r>
            <a:r>
              <a:rPr lang="en-US" dirty="0" smtClean="0"/>
              <a:t>on the line of code at the top of the code section that you wish to explain, </a:t>
            </a:r>
            <a:r>
              <a:rPr lang="en-US" dirty="0"/>
              <a:t>and choose “Add Comment” from the pop up </a:t>
            </a:r>
            <a:r>
              <a:rPr lang="en-US" dirty="0" smtClean="0"/>
              <a:t>context menu</a:t>
            </a:r>
            <a:r>
              <a:rPr lang="en-US" dirty="0"/>
              <a:t>.</a:t>
            </a:r>
          </a:p>
          <a:p>
            <a:r>
              <a:rPr lang="en-US" dirty="0"/>
              <a:t>Replace the words “add comment here” with comments</a:t>
            </a:r>
            <a:br>
              <a:rPr lang="en-US" dirty="0"/>
            </a:br>
            <a:r>
              <a:rPr lang="en-US" dirty="0" smtClean="0"/>
              <a:t>to explain your section of code.</a:t>
            </a:r>
          </a:p>
          <a:p>
            <a:r>
              <a:rPr lang="en-US" dirty="0" smtClean="0"/>
              <a:t>You can “collapse” or expand the comment by clicking on the triangle in the top left corner of the comment box.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01" y="4482872"/>
            <a:ext cx="4839995" cy="2056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39" y="4482872"/>
            <a:ext cx="4944592" cy="19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0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Scratch?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511300"/>
            <a:ext cx="10515599" cy="466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 is a visual programming language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 was developed by the Massachusetts Institute of Technology’s Media Group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 is currently maintained and developed by MIT’s Media Group in collaboration with the UCLA Graduate School of Education and Information Studies.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 is often used as an introductory programming language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Scratch builds on Logo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of the skills learned in Scratch can be applied to other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languages like JAVA and Python.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Scratch as a Theater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Think of the Scratch screen as a theater production with the following areas and </a:t>
            </a:r>
            <a:r>
              <a:rPr lang="en-US" dirty="0" smtClean="0"/>
              <a:t>characters</a:t>
            </a:r>
            <a:r>
              <a:rPr lang="en-US" dirty="0"/>
              <a:t>.</a:t>
            </a:r>
          </a:p>
          <a:p>
            <a:pPr lvl="1" fontAlgn="base"/>
            <a:r>
              <a:rPr lang="en-US" dirty="0"/>
              <a:t>The Stage is where the action or scenes play out</a:t>
            </a:r>
          </a:p>
          <a:p>
            <a:pPr lvl="1" fontAlgn="base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Sprite </a:t>
            </a:r>
            <a:r>
              <a:rPr lang="en-US" dirty="0" smtClean="0"/>
              <a:t>is </a:t>
            </a:r>
            <a:r>
              <a:rPr lang="en-US" dirty="0"/>
              <a:t>a character or actor. </a:t>
            </a:r>
            <a:r>
              <a:rPr lang="en-US" dirty="0" smtClean="0"/>
              <a:t> A </a:t>
            </a:r>
            <a:r>
              <a:rPr lang="en-US" dirty="0"/>
              <a:t>cat </a:t>
            </a:r>
            <a:r>
              <a:rPr lang="en-US" dirty="0" smtClean="0"/>
              <a:t>is </a:t>
            </a:r>
            <a:r>
              <a:rPr lang="en-US" dirty="0"/>
              <a:t>the default sprite.  You will learn to change sprites and create custom sprites as we move forward</a:t>
            </a:r>
          </a:p>
          <a:p>
            <a:pPr lvl="1" fontAlgn="base"/>
            <a:r>
              <a:rPr lang="en-US" dirty="0"/>
              <a:t>The toolbox contains color coded blocks that control sprites and what </a:t>
            </a:r>
            <a:r>
              <a:rPr lang="en-US" dirty="0" smtClean="0"/>
              <a:t>occurs </a:t>
            </a:r>
            <a:r>
              <a:rPr lang="en-US" dirty="0"/>
              <a:t>on stage</a:t>
            </a:r>
            <a:r>
              <a:rPr lang="en-US" dirty="0" smtClean="0"/>
              <a:t>.</a:t>
            </a:r>
          </a:p>
          <a:p>
            <a:pPr lvl="1" fontAlgn="base"/>
            <a:r>
              <a:rPr lang="en-US" dirty="0" smtClean="0"/>
              <a:t>There are three tabs, Scripts, Costumes and Sounds.</a:t>
            </a:r>
          </a:p>
          <a:p>
            <a:pPr lvl="1" fontAlgn="base"/>
            <a:r>
              <a:rPr lang="en-US" dirty="0" smtClean="0"/>
              <a:t>Programs that control the scenes are created by dragging blocks into  the script area.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7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4"/>
          <p:cNvPicPr preferRelativeResize="0"/>
          <p:nvPr/>
        </p:nvPicPr>
        <p:blipFill rotWithShape="1">
          <a:blip r:embed="rId2">
            <a:alphaModFix/>
          </a:blip>
          <a:srcRect b="4468"/>
          <a:stretch/>
        </p:blipFill>
        <p:spPr>
          <a:xfrm>
            <a:off x="1625600" y="40639"/>
            <a:ext cx="8775700" cy="67067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36190" y="2464230"/>
            <a:ext cx="100738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Stage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33607" y="4445430"/>
            <a:ext cx="13044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Sprites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786" y="5574230"/>
            <a:ext cx="130444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Toolbox with blocks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3510379"/>
            <a:ext cx="13044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Script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983" t="26125" r="2754" b="46068"/>
          <a:stretch/>
        </p:blipFill>
        <p:spPr>
          <a:xfrm>
            <a:off x="635431" y="2565976"/>
            <a:ext cx="11220769" cy="29979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929898"/>
            <a:ext cx="10515599" cy="1549831"/>
          </a:xfrm>
        </p:spPr>
        <p:txBody>
          <a:bodyPr/>
          <a:lstStyle/>
          <a:p>
            <a:pPr marL="177800" indent="0">
              <a:buNone/>
            </a:pPr>
            <a:r>
              <a:rPr lang="en-US" sz="4400" dirty="0" smtClean="0"/>
              <a:t>Programming blocks grouped and color coded by what functions they control. 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94695" cy="1325562"/>
          </a:xfrm>
        </p:spPr>
        <p:txBody>
          <a:bodyPr/>
          <a:lstStyle/>
          <a:p>
            <a:r>
              <a:rPr lang="en-US" dirty="0" smtClean="0"/>
              <a:t>Pen Blocks (Green)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5562600" cy="4351338"/>
          </a:xfrm>
        </p:spPr>
        <p:txBody>
          <a:bodyPr/>
          <a:lstStyle/>
          <a:p>
            <a:r>
              <a:rPr lang="en-US" dirty="0" smtClean="0"/>
              <a:t>Commands are similar to Logo</a:t>
            </a:r>
          </a:p>
          <a:p>
            <a:r>
              <a:rPr lang="en-US" dirty="0" smtClean="0"/>
              <a:t>Pen up and pen down blocks work just like the Logo commands</a:t>
            </a:r>
          </a:p>
          <a:p>
            <a:r>
              <a:rPr lang="en-US" dirty="0" smtClean="0"/>
              <a:t>Clear removes prior pen marks</a:t>
            </a:r>
          </a:p>
          <a:p>
            <a:r>
              <a:rPr lang="en-US" dirty="0" smtClean="0"/>
              <a:t>There are also blocks that allow you to change pen color and size just like Logo</a:t>
            </a:r>
            <a:endParaRPr lang="en-US" dirty="0"/>
          </a:p>
        </p:txBody>
      </p:sp>
      <p:pic>
        <p:nvPicPr>
          <p:cNvPr id="4" name="Shape 109"/>
          <p:cNvPicPr preferRelativeResize="0"/>
          <p:nvPr/>
        </p:nvPicPr>
        <p:blipFill rotWithShape="1">
          <a:blip r:embed="rId2">
            <a:alphaModFix/>
          </a:blip>
          <a:srcRect r="43427" b="27268"/>
          <a:stretch/>
        </p:blipFill>
        <p:spPr>
          <a:xfrm>
            <a:off x="6752093" y="721102"/>
            <a:ext cx="5304587" cy="54558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006598" cy="1325562"/>
          </a:xfrm>
        </p:spPr>
        <p:txBody>
          <a:bodyPr/>
          <a:lstStyle/>
          <a:p>
            <a:r>
              <a:rPr lang="en-US" dirty="0" smtClean="0"/>
              <a:t>Event Blocks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006597" cy="4351338"/>
          </a:xfrm>
        </p:spPr>
        <p:txBody>
          <a:bodyPr/>
          <a:lstStyle/>
          <a:p>
            <a:r>
              <a:rPr lang="en-US" dirty="0" smtClean="0"/>
              <a:t>Event blocks control when actions begin for particular sprites</a:t>
            </a:r>
          </a:p>
          <a:p>
            <a:r>
              <a:rPr lang="en-US" dirty="0" smtClean="0"/>
              <a:t>Clicking on the green flag is how most scenes begin</a:t>
            </a:r>
          </a:p>
          <a:p>
            <a:r>
              <a:rPr lang="en-US" dirty="0" smtClean="0"/>
              <a:t>As we gain a better understanding of Scratch, we will use other Event Blocks</a:t>
            </a:r>
            <a:endParaRPr lang="en-US" dirty="0"/>
          </a:p>
        </p:txBody>
      </p:sp>
      <p:pic>
        <p:nvPicPr>
          <p:cNvPr id="4" name="Shape 119"/>
          <p:cNvPicPr preferRelativeResize="0"/>
          <p:nvPr/>
        </p:nvPicPr>
        <p:blipFill rotWithShape="1">
          <a:blip r:embed="rId2">
            <a:alphaModFix/>
          </a:blip>
          <a:srcRect r="44117" b="32055"/>
          <a:stretch/>
        </p:blipFill>
        <p:spPr>
          <a:xfrm>
            <a:off x="5844798" y="416560"/>
            <a:ext cx="5530955" cy="53798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9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2899" cy="1325562"/>
          </a:xfrm>
        </p:spPr>
        <p:txBody>
          <a:bodyPr/>
          <a:lstStyle/>
          <a:p>
            <a:r>
              <a:rPr lang="en-US" dirty="0" smtClean="0"/>
              <a:t>Motion Blocks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5422900" cy="4351338"/>
          </a:xfrm>
        </p:spPr>
        <p:txBody>
          <a:bodyPr/>
          <a:lstStyle/>
          <a:p>
            <a:r>
              <a:rPr lang="en-US" dirty="0" smtClean="0"/>
              <a:t>Motion blocks move or turn Sprites on the stage</a:t>
            </a:r>
          </a:p>
          <a:p>
            <a:r>
              <a:rPr lang="en-US" dirty="0" smtClean="0"/>
              <a:t>Many of the motion blocks will move sprites based on their location on the stage (</a:t>
            </a:r>
            <a:r>
              <a:rPr lang="en-US" b="1" dirty="0" smtClean="0"/>
              <a:t>relative</a:t>
            </a:r>
            <a:r>
              <a:rPr lang="en-US" dirty="0" smtClean="0"/>
              <a:t> </a:t>
            </a:r>
            <a:r>
              <a:rPr lang="en-US" b="1" dirty="0" smtClean="0"/>
              <a:t>motion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negative numbers to move the Sprites backwards</a:t>
            </a:r>
            <a:endParaRPr lang="en-US" dirty="0"/>
          </a:p>
        </p:txBody>
      </p:sp>
      <p:pic>
        <p:nvPicPr>
          <p:cNvPr id="4" name="Shape 94"/>
          <p:cNvPicPr preferRelativeResize="0"/>
          <p:nvPr/>
        </p:nvPicPr>
        <p:blipFill rotWithShape="1">
          <a:blip r:embed="rId2">
            <a:alphaModFix/>
          </a:blip>
          <a:srcRect r="44896" b="20182"/>
          <a:stretch/>
        </p:blipFill>
        <p:spPr>
          <a:xfrm>
            <a:off x="6261100" y="296012"/>
            <a:ext cx="5333999" cy="6180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6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80065" cy="810532"/>
          </a:xfrm>
        </p:spPr>
        <p:txBody>
          <a:bodyPr/>
          <a:lstStyle/>
          <a:p>
            <a:r>
              <a:rPr lang="en-US" dirty="0" smtClean="0"/>
              <a:t>Absolute Motion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60611"/>
            <a:ext cx="5550724" cy="5141563"/>
          </a:xfrm>
        </p:spPr>
        <p:txBody>
          <a:bodyPr/>
          <a:lstStyle/>
          <a:p>
            <a:r>
              <a:rPr lang="en-US" dirty="0" smtClean="0"/>
              <a:t>The Stage is set up on a coordinate plane (480 by 360, can’t change)</a:t>
            </a:r>
          </a:p>
          <a:p>
            <a:r>
              <a:rPr lang="en-US" dirty="0" smtClean="0"/>
              <a:t>Every point on the Stage has a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coordinate that appear in the lower right of the stage</a:t>
            </a:r>
          </a:p>
          <a:p>
            <a:r>
              <a:rPr lang="en-US" dirty="0" smtClean="0"/>
              <a:t>The coordinates of the center point on the Stage are (0,0)</a:t>
            </a:r>
          </a:p>
          <a:p>
            <a:r>
              <a:rPr lang="en-US" dirty="0" smtClean="0"/>
              <a:t>Motion blocks that move Sprites to a specific position on the stage (x and y coordinate) regardless of the current position use absolute motion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625" t="13151" r="51042" b="21875"/>
          <a:stretch/>
        </p:blipFill>
        <p:spPr>
          <a:xfrm>
            <a:off x="6607463" y="190500"/>
            <a:ext cx="4673600" cy="63373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265226" y="5201392"/>
            <a:ext cx="1935678" cy="866899"/>
          </a:xfrm>
          <a:prstGeom prst="wedgeRoundRectCallout">
            <a:avLst>
              <a:gd name="adj1" fmla="val 67510"/>
              <a:gd name="adj2" fmla="val -11147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Shows x and y coordinates of the curser position over the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2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582</Words>
  <Application>Microsoft Office PowerPoint</Application>
  <PresentationFormat>Widescreen</PresentationFormat>
  <Paragraphs>71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Introduction to</vt:lpstr>
      <vt:lpstr>What is Scratch?</vt:lpstr>
      <vt:lpstr>Think of Scratch as a Theater Production</vt:lpstr>
      <vt:lpstr>PowerPoint Presentation</vt:lpstr>
      <vt:lpstr>PowerPoint Presentation</vt:lpstr>
      <vt:lpstr>Pen Blocks (Green)</vt:lpstr>
      <vt:lpstr>Event Blocks</vt:lpstr>
      <vt:lpstr>Motion Blocks</vt:lpstr>
      <vt:lpstr>Absolute Motion</vt:lpstr>
      <vt:lpstr>Writing a Program with Scratch</vt:lpstr>
      <vt:lpstr>Duplicating Commands</vt:lpstr>
      <vt:lpstr>Creating Opening Comments in Scratch</vt:lpstr>
      <vt:lpstr>Creating Comments To Explain Your Code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</dc:title>
  <dc:creator>Paul Cyhaniuk</dc:creator>
  <cp:lastModifiedBy>DC</cp:lastModifiedBy>
  <cp:revision>50</cp:revision>
  <dcterms:modified xsi:type="dcterms:W3CDTF">2016-04-21T17:16:47Z</dcterms:modified>
</cp:coreProperties>
</file>