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1C975-0D84-4F4D-836F-66C0061BA5E5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448C3-E49A-4F70-B314-B6255DE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9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448C3-E49A-4F70-B314-B6255DEA65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79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D85D692-27C5-44D4-897C-A567425D665D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D2AD-9357-48B1-9C53-CD588FCCE95C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6146-B40F-434F-948F-6A03B45AF35C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4246E-AB6D-4E1C-A53F-B1D1AA7E3083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C40B4-B736-4C18-B0CB-9B468FC287A7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3D78B-9018-47D6-B511-DE4EAE23D531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AA391-584A-4D58-AE71-D87D17E1091A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A35F-339F-4149-BA2F-4EDE35D5DC64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56FD9-89FF-4628-927D-729407E40E41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C3D9-4318-4E3A-8B63-295659A5A9B8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B07F-5C1C-45E3-847A-6E0292ED0DFE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53F8-775F-4376-9BF8-F126FEFDEB5E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1435-1DCE-420F-A6ED-05EA9DE65D8C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3193-D6DA-443C-86B9-419D7F2818D1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FA82-4CF7-4275-AFF2-128ED320EC97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30BB-746C-4D42-886F-7C06B5B5D2E3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27B6-8072-44B4-B3F6-294C363B601C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B21D6-456B-4A5F-A983-6183865E1191}" type="datetime1">
              <a:rPr lang="en-US" smtClean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10074276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Scratch: </a:t>
            </a:r>
            <a:br>
              <a:rPr lang="en-US" dirty="0" smtClean="0"/>
            </a:br>
            <a:r>
              <a:rPr lang="en-US" dirty="0" smtClean="0"/>
              <a:t>selection / branching/ if / </a:t>
            </a:r>
            <a:r>
              <a:rPr lang="en-US" dirty="0" smtClean="0"/>
              <a:t>If…else / compound conditionals / error trapping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Mr. Clausen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913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21618"/>
            <a:ext cx="9905998" cy="1478570"/>
          </a:xfrm>
        </p:spPr>
        <p:txBody>
          <a:bodyPr/>
          <a:lstStyle/>
          <a:p>
            <a:r>
              <a:rPr lang="en-US" dirty="0" smtClean="0"/>
              <a:t>compound conditionals: error trapping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17601"/>
            <a:ext cx="9905999" cy="51307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This example uses a compound conditional in a Repeat Until statement to “error trap” input from the user (check for valid input within an acceptable range). Remember, “and” means BOTH conditions must be met.</a:t>
            </a:r>
          </a:p>
          <a:p>
            <a:r>
              <a:rPr lang="en-US" dirty="0" smtClean="0"/>
              <a:t>Ask the user for input first. Then check if the input is within the expected range in the condition of a Repeat Until.  Give the user </a:t>
            </a:r>
            <a:r>
              <a:rPr lang="en-US" dirty="0" smtClean="0"/>
              <a:t>feedback if the input is not within the </a:t>
            </a:r>
            <a:br>
              <a:rPr lang="en-US" dirty="0" smtClean="0"/>
            </a:br>
            <a:r>
              <a:rPr lang="en-US" dirty="0" smtClean="0"/>
              <a:t>range,  </a:t>
            </a:r>
            <a:r>
              <a:rPr lang="en-US" dirty="0" smtClean="0"/>
              <a:t>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ask </a:t>
            </a:r>
            <a:r>
              <a:rPr lang="en-US" dirty="0" smtClean="0"/>
              <a:t>the user </a:t>
            </a:r>
            <a:r>
              <a:rPr lang="en-US" dirty="0" smtClean="0"/>
              <a:t>for the</a:t>
            </a:r>
            <a:br>
              <a:rPr lang="en-US" dirty="0" smtClean="0"/>
            </a:br>
            <a:r>
              <a:rPr lang="en-US" dirty="0" smtClean="0"/>
              <a:t>information again </a:t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 smtClean="0"/>
              <a:t>the </a:t>
            </a:r>
            <a:r>
              <a:rPr lang="en-US" dirty="0" smtClean="0"/>
              <a:t>“</a:t>
            </a:r>
            <a:r>
              <a:rPr lang="en-US" dirty="0" smtClean="0"/>
              <a:t>body” of the </a:t>
            </a:r>
            <a:br>
              <a:rPr lang="en-US" dirty="0" smtClean="0"/>
            </a:br>
            <a:r>
              <a:rPr lang="en-US" dirty="0" smtClean="0"/>
              <a:t>repeat until</a:t>
            </a:r>
            <a:br>
              <a:rPr lang="en-US" dirty="0" smtClean="0"/>
            </a:br>
            <a:r>
              <a:rPr lang="en-US" dirty="0" smtClean="0"/>
              <a:t>loop.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2310" y="3349624"/>
            <a:ext cx="7112100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4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478570"/>
          </a:xfrm>
        </p:spPr>
        <p:txBody>
          <a:bodyPr/>
          <a:lstStyle/>
          <a:p>
            <a:r>
              <a:rPr lang="en-US" dirty="0" smtClean="0"/>
              <a:t>Selection (branching) – if Command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30300"/>
            <a:ext cx="9905999" cy="4660901"/>
          </a:xfrm>
        </p:spPr>
        <p:txBody>
          <a:bodyPr/>
          <a:lstStyle/>
          <a:p>
            <a:r>
              <a:rPr lang="en-US" dirty="0" smtClean="0"/>
              <a:t>Selection or Branching is computer programming jargon for choosing whether a line of code or a group of lines of code should be executed (run). </a:t>
            </a:r>
          </a:p>
          <a:p>
            <a:r>
              <a:rPr lang="en-US" dirty="0" smtClean="0"/>
              <a:t>It is often combined with repetition (repeat commands) as shown in the example below.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9329" y="3198812"/>
            <a:ext cx="4210163" cy="268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771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47018"/>
            <a:ext cx="9905998" cy="1478570"/>
          </a:xfrm>
        </p:spPr>
        <p:txBody>
          <a:bodyPr/>
          <a:lstStyle/>
          <a:p>
            <a:r>
              <a:rPr lang="en-US" dirty="0" smtClean="0"/>
              <a:t>Conditions for </a:t>
            </a:r>
            <a:r>
              <a:rPr lang="en-US" dirty="0"/>
              <a:t>Conditionals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016000"/>
            <a:ext cx="9905999" cy="4775201"/>
          </a:xfrm>
        </p:spPr>
        <p:txBody>
          <a:bodyPr/>
          <a:lstStyle/>
          <a:p>
            <a:r>
              <a:rPr lang="en-US" dirty="0" smtClean="0"/>
              <a:t>We can find hexagonal shaped </a:t>
            </a:r>
            <a:r>
              <a:rPr lang="en-US" b="1" dirty="0" smtClean="0"/>
              <a:t>conditions</a:t>
            </a:r>
            <a:r>
              <a:rPr lang="en-US" dirty="0" smtClean="0"/>
              <a:t> under the </a:t>
            </a:r>
            <a:r>
              <a:rPr lang="en-US" b="1" dirty="0" smtClean="0"/>
              <a:t>Sensing (light blue) group </a:t>
            </a:r>
            <a:r>
              <a:rPr lang="en-US" dirty="0" smtClean="0"/>
              <a:t>and the </a:t>
            </a:r>
            <a:r>
              <a:rPr lang="en-US" b="1" dirty="0" smtClean="0"/>
              <a:t>Operators (green)  group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of the easiest tasks we can do is to ask for some</a:t>
            </a:r>
            <a:br>
              <a:rPr lang="en-US" dirty="0" smtClean="0"/>
            </a:br>
            <a:r>
              <a:rPr lang="en-US" dirty="0" smtClean="0"/>
              <a:t>input and make a choice depending on what was </a:t>
            </a:r>
            <a:br>
              <a:rPr lang="en-US" dirty="0" smtClean="0"/>
            </a:br>
            <a:r>
              <a:rPr lang="en-US" dirty="0" smtClean="0"/>
              <a:t>entered.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650" y="2190750"/>
            <a:ext cx="3571294" cy="34734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542" y="3152774"/>
            <a:ext cx="3386978" cy="309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310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97818"/>
            <a:ext cx="9905998" cy="1478570"/>
          </a:xfrm>
        </p:spPr>
        <p:txBody>
          <a:bodyPr/>
          <a:lstStyle/>
          <a:p>
            <a:r>
              <a:rPr lang="en-US" dirty="0" smtClean="0"/>
              <a:t>Conditionals: one way branch - 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81100"/>
            <a:ext cx="9905999" cy="4610101"/>
          </a:xfrm>
        </p:spPr>
        <p:txBody>
          <a:bodyPr/>
          <a:lstStyle/>
          <a:p>
            <a:r>
              <a:rPr lang="en-US" dirty="0" smtClean="0"/>
              <a:t>Sometimes you wish to execute a section of code only when a condition is true. </a:t>
            </a:r>
          </a:p>
          <a:p>
            <a:r>
              <a:rPr lang="en-US" dirty="0" smtClean="0"/>
              <a:t>The code inside the “if” block is executed only when the condition is true.</a:t>
            </a:r>
          </a:p>
          <a:p>
            <a:r>
              <a:rPr lang="en-US" dirty="0" smtClean="0"/>
              <a:t>When the condition is false, the program continues executing any code below the “if” block.</a:t>
            </a:r>
          </a:p>
          <a:p>
            <a:r>
              <a:rPr lang="en-US" dirty="0" smtClean="0"/>
              <a:t>This is called a “one way branch”, as shown in the example below.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204" y="4117974"/>
            <a:ext cx="6094413" cy="213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307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97818"/>
            <a:ext cx="9905998" cy="1478570"/>
          </a:xfrm>
        </p:spPr>
        <p:txBody>
          <a:bodyPr/>
          <a:lstStyle/>
          <a:p>
            <a:r>
              <a:rPr lang="en-US" dirty="0" smtClean="0"/>
              <a:t>Conditionals: two way branch – If Else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81100"/>
            <a:ext cx="9905999" cy="4610101"/>
          </a:xfrm>
        </p:spPr>
        <p:txBody>
          <a:bodyPr/>
          <a:lstStyle/>
          <a:p>
            <a:r>
              <a:rPr lang="en-US" dirty="0" smtClean="0"/>
              <a:t>Sometimes you wish to execute one section of code when a condition is true, and a different section of code when the condition is false. </a:t>
            </a:r>
          </a:p>
          <a:p>
            <a:r>
              <a:rPr lang="en-US" dirty="0" smtClean="0"/>
              <a:t>The code following the “if” is executed when the condition is true, while the code following the “else” is executed when the condition is false.</a:t>
            </a:r>
          </a:p>
          <a:p>
            <a:r>
              <a:rPr lang="en-US" dirty="0" smtClean="0"/>
              <a:t>This is called a “two way branch”, as shown in the example below.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5037" y="3808412"/>
            <a:ext cx="5122863" cy="291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808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97818"/>
            <a:ext cx="9905998" cy="1478570"/>
          </a:xfrm>
        </p:spPr>
        <p:txBody>
          <a:bodyPr/>
          <a:lstStyle/>
          <a:p>
            <a:r>
              <a:rPr lang="en-US" dirty="0" smtClean="0"/>
              <a:t>Conditionals: Multi way branch – If Else 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81100"/>
            <a:ext cx="5360987" cy="5219700"/>
          </a:xfrm>
        </p:spPr>
        <p:txBody>
          <a:bodyPr/>
          <a:lstStyle/>
          <a:p>
            <a:r>
              <a:rPr lang="en-US" dirty="0" smtClean="0"/>
              <a:t>Sometimes there are more than two selections of code that you wish to choose to execute depending on certain conditions. </a:t>
            </a:r>
          </a:p>
          <a:p>
            <a:r>
              <a:rPr lang="en-US" dirty="0" smtClean="0"/>
              <a:t>This is called a “multi way branch”, as shown in the example to the right.</a:t>
            </a:r>
          </a:p>
          <a:p>
            <a:r>
              <a:rPr lang="en-US" dirty="0" smtClean="0"/>
              <a:t>It is constructed by inserting “if” or “if else” blocks inside an “else” block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These are called “nested” or “extended” if statements.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2399" y="1181100"/>
            <a:ext cx="5477459" cy="433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940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478570"/>
          </a:xfrm>
        </p:spPr>
        <p:txBody>
          <a:bodyPr/>
          <a:lstStyle/>
          <a:p>
            <a:r>
              <a:rPr lang="en-US" dirty="0" smtClean="0"/>
              <a:t>Sequential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4" y="952500"/>
            <a:ext cx="4191500" cy="54737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Sequential selection is a list of “if” statements without “else if” statements.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It is a good idea to avoid sequential selection whenever possible.</a:t>
            </a:r>
          </a:p>
          <a:p>
            <a:r>
              <a:rPr lang="en-US" b="1" dirty="0" smtClean="0"/>
              <a:t>Let’s compare a multi-way branch with sequential selection.</a:t>
            </a:r>
          </a:p>
          <a:p>
            <a:r>
              <a:rPr lang="en-US" b="1" dirty="0" smtClean="0"/>
              <a:t>Sequential selection is shown on the </a:t>
            </a:r>
            <a:r>
              <a:rPr lang="en-US" b="1" dirty="0" smtClean="0"/>
              <a:t>left of the two code samples.</a:t>
            </a:r>
            <a:endParaRPr lang="en-US" b="1" dirty="0" smtClean="0"/>
          </a:p>
          <a:p>
            <a:r>
              <a:rPr lang="en-US" b="1" dirty="0" smtClean="0"/>
              <a:t>The logic is easier to follow, but the code </a:t>
            </a:r>
            <a:r>
              <a:rPr lang="en-US" b="1" dirty="0" smtClean="0"/>
              <a:t>is not as efficient, because </a:t>
            </a:r>
            <a:r>
              <a:rPr lang="en-US" b="1" dirty="0" smtClean="0"/>
              <a:t>the computer has to evaluate all of the if statement conditions every time the code is run.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49" y="1066800"/>
            <a:ext cx="6602388" cy="452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93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21618"/>
            <a:ext cx="9905998" cy="1478570"/>
          </a:xfrm>
        </p:spPr>
        <p:txBody>
          <a:bodyPr/>
          <a:lstStyle/>
          <a:p>
            <a:r>
              <a:rPr lang="en-US" dirty="0" smtClean="0"/>
              <a:t>Logical operators &amp; compound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028700"/>
            <a:ext cx="9905999" cy="5219699"/>
          </a:xfrm>
        </p:spPr>
        <p:txBody>
          <a:bodyPr/>
          <a:lstStyle/>
          <a:p>
            <a:r>
              <a:rPr lang="en-US" dirty="0" smtClean="0"/>
              <a:t>There are 3 logical operators in Scratch, “and”, “or”, “not”.</a:t>
            </a:r>
          </a:p>
          <a:p>
            <a:r>
              <a:rPr lang="en-US" dirty="0" smtClean="0"/>
              <a:t>“Not” means the opposite of the condition or Boolean</a:t>
            </a:r>
            <a:br>
              <a:rPr lang="en-US" dirty="0" smtClean="0"/>
            </a:br>
            <a:r>
              <a:rPr lang="en-US" dirty="0" smtClean="0"/>
              <a:t>expression that follows.</a:t>
            </a:r>
          </a:p>
          <a:p>
            <a:r>
              <a:rPr lang="en-US" dirty="0" smtClean="0"/>
              <a:t>In an “or” statement, if either condition is true, or </a:t>
            </a:r>
            <a:br>
              <a:rPr lang="en-US" dirty="0" smtClean="0"/>
            </a:br>
            <a:r>
              <a:rPr lang="en-US" dirty="0" smtClean="0"/>
              <a:t>both conditions are true than the entire</a:t>
            </a:r>
            <a:br>
              <a:rPr lang="en-US" dirty="0" smtClean="0"/>
            </a:br>
            <a:r>
              <a:rPr lang="en-US" dirty="0" smtClean="0"/>
              <a:t>Boolean expression (compound condition) is true.</a:t>
            </a:r>
          </a:p>
          <a:p>
            <a:r>
              <a:rPr lang="en-US" dirty="0"/>
              <a:t>In an </a:t>
            </a:r>
            <a:r>
              <a:rPr lang="en-US" dirty="0" smtClean="0"/>
              <a:t>“and” </a:t>
            </a:r>
            <a:r>
              <a:rPr lang="en-US" dirty="0"/>
              <a:t>statement</a:t>
            </a:r>
            <a:r>
              <a:rPr lang="en-US" dirty="0" smtClean="0"/>
              <a:t>, both conditions have to be true in order for the compound condition to be true.</a:t>
            </a:r>
          </a:p>
          <a:p>
            <a:r>
              <a:rPr lang="en-US" dirty="0" smtClean="0"/>
              <a:t>Logical operators (compound conditions) can be used in ‘if” statements AND in Repeat Until statements.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4874" y="2162174"/>
            <a:ext cx="2294287" cy="177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57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21618"/>
            <a:ext cx="9905998" cy="1478570"/>
          </a:xfrm>
        </p:spPr>
        <p:txBody>
          <a:bodyPr/>
          <a:lstStyle/>
          <a:p>
            <a:r>
              <a:rPr lang="en-US" dirty="0" smtClean="0"/>
              <a:t>Using compound conditionals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17601"/>
            <a:ext cx="9905999" cy="5130798"/>
          </a:xfrm>
        </p:spPr>
        <p:txBody>
          <a:bodyPr/>
          <a:lstStyle/>
          <a:p>
            <a:r>
              <a:rPr lang="en-US" dirty="0" smtClean="0"/>
              <a:t>Compound conditionals can make your code shorter and more efficient. </a:t>
            </a:r>
          </a:p>
          <a:p>
            <a:r>
              <a:rPr lang="en-US" dirty="0" smtClean="0"/>
              <a:t>Consider the following </a:t>
            </a:r>
            <a:r>
              <a:rPr lang="en-US" dirty="0" smtClean="0"/>
              <a:t>equivalent </a:t>
            </a:r>
            <a:r>
              <a:rPr lang="en-US" dirty="0" smtClean="0"/>
              <a:t>sections of code.  Both tell the sprite to rotate 180 degrees if the sprite’s “x position” is greater than 150 </a:t>
            </a:r>
            <a:r>
              <a:rPr lang="en-US" dirty="0" smtClean="0">
                <a:solidFill>
                  <a:srgbClr val="FFFF00"/>
                </a:solidFill>
              </a:rPr>
              <a:t>OR</a:t>
            </a:r>
            <a:r>
              <a:rPr lang="en-US" dirty="0" smtClean="0"/>
              <a:t> if the sprite’s “x position” is less than -150.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2113" y="3426616"/>
            <a:ext cx="3556747" cy="2336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0974" y="3950887"/>
            <a:ext cx="5938551" cy="128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691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296</TotalTime>
  <Words>602</Words>
  <Application>Microsoft Office PowerPoint</Application>
  <PresentationFormat>Widescreen</PresentationFormat>
  <Paragraphs>51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Tw Cen MT</vt:lpstr>
      <vt:lpstr>Circuit</vt:lpstr>
      <vt:lpstr>Scratch:  selection / branching/ if / If…else / compound conditionals / error trapping</vt:lpstr>
      <vt:lpstr>Selection (branching) – if Command</vt:lpstr>
      <vt:lpstr>Conditions for Conditionals </vt:lpstr>
      <vt:lpstr>Conditionals: one way branch - If</vt:lpstr>
      <vt:lpstr>Conditionals: two way branch – If Else</vt:lpstr>
      <vt:lpstr>Conditionals: Multi way branch – If Else if</vt:lpstr>
      <vt:lpstr>Sequential selection</vt:lpstr>
      <vt:lpstr>Logical operators &amp; compound conditions</vt:lpstr>
      <vt:lpstr>Using compound conditionals</vt:lpstr>
      <vt:lpstr>compound conditionals: error trapping</vt:lpstr>
    </vt:vector>
  </TitlesOfParts>
  <Company>LCUSD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DC</dc:creator>
  <cp:lastModifiedBy>DC</cp:lastModifiedBy>
  <cp:revision>80</cp:revision>
  <dcterms:created xsi:type="dcterms:W3CDTF">2016-04-15T16:03:34Z</dcterms:created>
  <dcterms:modified xsi:type="dcterms:W3CDTF">2016-04-20T21:33:30Z</dcterms:modified>
</cp:coreProperties>
</file>