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32" y="9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23EBCD-92B4-4FC5-A8F0-19D783525C29}" type="datetimeFigureOut">
              <a:rPr lang="en-US" smtClean="0"/>
              <a:t>5/9/2016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319101-FD22-40C7-9F66-702A38AD2662}" type="slidenum">
              <a:rPr lang="en-US" smtClean="0"/>
              <a:t>‹#›</a:t>
            </a:fld>
            <a:endParaRPr lang="en-US"/>
          </a:p>
        </p:txBody>
      </p:sp>
    </p:spTree>
    <p:extLst>
      <p:ext uri="{BB962C8B-B14F-4D97-AF65-F5344CB8AC3E}">
        <p14:creationId xmlns:p14="http://schemas.microsoft.com/office/powerpoint/2010/main" val="18646860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19101-FD22-40C7-9F66-702A38AD2662}" type="slidenum">
              <a:rPr lang="en-US" smtClean="0"/>
              <a:t>2</a:t>
            </a:fld>
            <a:endParaRPr lang="en-US"/>
          </a:p>
        </p:txBody>
      </p:sp>
    </p:spTree>
    <p:extLst>
      <p:ext uri="{BB962C8B-B14F-4D97-AF65-F5344CB8AC3E}">
        <p14:creationId xmlns:p14="http://schemas.microsoft.com/office/powerpoint/2010/main" val="12297451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41413" y="72418"/>
            <a:ext cx="9905998" cy="147857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141412" y="1550988"/>
            <a:ext cx="9905999" cy="45450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418821" y="6222996"/>
            <a:ext cx="2743200" cy="365125"/>
          </a:xfrm>
        </p:spPr>
        <p:txBody>
          <a:bodyPr/>
          <a:lstStyle/>
          <a:p>
            <a:endParaRPr lang="en-US" dirty="0"/>
          </a:p>
        </p:txBody>
      </p:sp>
      <p:sp>
        <p:nvSpPr>
          <p:cNvPr id="5" name="Footer Placeholder 4"/>
          <p:cNvSpPr>
            <a:spLocks noGrp="1"/>
          </p:cNvSpPr>
          <p:nvPr>
            <p:ph type="ftr" sz="quarter" idx="11"/>
          </p:nvPr>
        </p:nvSpPr>
        <p:spPr>
          <a:xfrm>
            <a:off x="1141412" y="6248398"/>
            <a:ext cx="6239309" cy="365125"/>
          </a:xfrm>
        </p:spPr>
        <p:txBody>
          <a:bodyPr/>
          <a:lstStyle/>
          <a:p>
            <a:endParaRPr lang="en-US" dirty="0"/>
          </a:p>
        </p:txBody>
      </p:sp>
      <p:sp>
        <p:nvSpPr>
          <p:cNvPr id="6" name="Slide Number Placeholder 5"/>
          <p:cNvSpPr>
            <a:spLocks noGrp="1"/>
          </p:cNvSpPr>
          <p:nvPr>
            <p:ph type="sldNum" sz="quarter" idx="12"/>
          </p:nvPr>
        </p:nvSpPr>
        <p:spPr>
          <a:xfrm>
            <a:off x="10276322" y="6222994"/>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hdr="0" ft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Scratch%20Programs/Error%20Trap%20Text%20Choose%20Backdrop.sb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Variables &amp; getting info from the user</a:t>
            </a:r>
            <a:endParaRPr lang="en-US" dirty="0"/>
          </a:p>
        </p:txBody>
      </p:sp>
      <p:sp>
        <p:nvSpPr>
          <p:cNvPr id="3" name="Subtitle 2"/>
          <p:cNvSpPr>
            <a:spLocks noGrp="1"/>
          </p:cNvSpPr>
          <p:nvPr>
            <p:ph type="subTitle" idx="1"/>
          </p:nvPr>
        </p:nvSpPr>
        <p:spPr/>
        <p:txBody>
          <a:bodyPr/>
          <a:lstStyle/>
          <a:p>
            <a:r>
              <a:rPr lang="en-US" dirty="0" smtClean="0"/>
              <a:t>Mr. </a:t>
            </a:r>
            <a:r>
              <a:rPr lang="en-US" dirty="0" err="1" smtClean="0"/>
              <a:t>clausen</a:t>
            </a:r>
            <a:endParaRPr lang="en-US" dirty="0"/>
          </a:p>
        </p:txBody>
      </p:sp>
    </p:spTree>
    <p:extLst>
      <p:ext uri="{BB962C8B-B14F-4D97-AF65-F5344CB8AC3E}">
        <p14:creationId xmlns:p14="http://schemas.microsoft.com/office/powerpoint/2010/main" val="4281012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normAutofit lnSpcReduction="10000"/>
          </a:bodyPr>
          <a:lstStyle/>
          <a:p>
            <a:r>
              <a:rPr lang="en-US" dirty="0" smtClean="0"/>
              <a:t>A </a:t>
            </a:r>
            <a:r>
              <a:rPr lang="en-US" b="1" dirty="0" smtClean="0"/>
              <a:t>variable</a:t>
            </a:r>
            <a:r>
              <a:rPr lang="en-US" dirty="0" smtClean="0"/>
              <a:t> “names” a memory location in which information can be stored.</a:t>
            </a:r>
          </a:p>
          <a:p>
            <a:r>
              <a:rPr lang="en-US" dirty="0" smtClean="0"/>
              <a:t>The stored information is referred to as the variable’s </a:t>
            </a:r>
            <a:r>
              <a:rPr lang="en-US" b="1" dirty="0" smtClean="0"/>
              <a:t>value</a:t>
            </a:r>
            <a:r>
              <a:rPr lang="en-US" dirty="0" smtClean="0"/>
              <a:t>.</a:t>
            </a:r>
          </a:p>
          <a:p>
            <a:r>
              <a:rPr lang="en-US" dirty="0" smtClean="0"/>
              <a:t>During the course of a program, a variable’s value can be changed.</a:t>
            </a:r>
          </a:p>
          <a:p>
            <a:r>
              <a:rPr lang="en-US" dirty="0" smtClean="0"/>
              <a:t>The variables name does not change.</a:t>
            </a:r>
          </a:p>
          <a:p>
            <a:r>
              <a:rPr lang="en-US" dirty="0" smtClean="0"/>
              <a:t>It is customary to use all lowercase letters for a variable name unless the name is more than one word.</a:t>
            </a:r>
          </a:p>
          <a:p>
            <a:r>
              <a:rPr lang="en-US" dirty="0" smtClean="0"/>
              <a:t>If the name is more than one word, capitalize the first letter of each word starting with the second word.  This is called “camel case” (i.e. </a:t>
            </a:r>
            <a:r>
              <a:rPr lang="en-US" dirty="0" err="1" smtClean="0"/>
              <a:t>lengthSide</a:t>
            </a:r>
            <a:r>
              <a:rPr lang="en-US" dirty="0" smtClean="0"/>
              <a:t>).</a:t>
            </a:r>
          </a:p>
          <a:p>
            <a:r>
              <a:rPr lang="en-US" dirty="0" smtClean="0"/>
              <a:t>Variable names cannot have spaces in their names.</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2</a:t>
            </a:fld>
            <a:endParaRPr lang="en-US" dirty="0"/>
          </a:p>
        </p:txBody>
      </p:sp>
    </p:spTree>
    <p:extLst>
      <p:ext uri="{BB962C8B-B14F-4D97-AF65-F5344CB8AC3E}">
        <p14:creationId xmlns:p14="http://schemas.microsoft.com/office/powerpoint/2010/main" val="4859165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variables in scratch</a:t>
            </a:r>
            <a:endParaRPr lang="en-US" dirty="0"/>
          </a:p>
        </p:txBody>
      </p:sp>
      <p:sp>
        <p:nvSpPr>
          <p:cNvPr id="3" name="Content Placeholder 2"/>
          <p:cNvSpPr>
            <a:spLocks noGrp="1"/>
          </p:cNvSpPr>
          <p:nvPr>
            <p:ph idx="1"/>
          </p:nvPr>
        </p:nvSpPr>
        <p:spPr/>
        <p:txBody>
          <a:bodyPr/>
          <a:lstStyle/>
          <a:p>
            <a:r>
              <a:rPr lang="en-US" dirty="0" smtClean="0"/>
              <a:t>Click on the Data category, then click on the</a:t>
            </a:r>
            <a:br>
              <a:rPr lang="en-US" dirty="0" smtClean="0"/>
            </a:br>
            <a:r>
              <a:rPr lang="en-US" dirty="0" smtClean="0"/>
              <a:t>“Make a Variable Button”.</a:t>
            </a:r>
          </a:p>
          <a:p>
            <a:r>
              <a:rPr lang="en-US" dirty="0" smtClean="0"/>
              <a:t>In the dialog box that appears, give the variable </a:t>
            </a:r>
            <a:br>
              <a:rPr lang="en-US" dirty="0" smtClean="0"/>
            </a:br>
            <a:r>
              <a:rPr lang="en-US" dirty="0" smtClean="0"/>
              <a:t>a good descriptive name (no one letter variable </a:t>
            </a:r>
            <a:br>
              <a:rPr lang="en-US" dirty="0" smtClean="0"/>
            </a:br>
            <a:r>
              <a:rPr lang="en-US" dirty="0" smtClean="0"/>
              <a:t>names) that would describe what it represents </a:t>
            </a:r>
            <a:br>
              <a:rPr lang="en-US" dirty="0" smtClean="0"/>
            </a:br>
            <a:r>
              <a:rPr lang="en-US" dirty="0" smtClean="0"/>
              <a:t>in the program.</a:t>
            </a:r>
          </a:p>
          <a:p>
            <a:r>
              <a:rPr lang="en-US" dirty="0" smtClean="0"/>
              <a:t>Decide whether this variable should be </a:t>
            </a:r>
            <a:br>
              <a:rPr lang="en-US" dirty="0" smtClean="0"/>
            </a:br>
            <a:r>
              <a:rPr lang="en-US" dirty="0" smtClean="0"/>
              <a:t>available to all sprites or just the current</a:t>
            </a:r>
            <a:br>
              <a:rPr lang="en-US" dirty="0" smtClean="0"/>
            </a:br>
            <a:r>
              <a:rPr lang="en-US" dirty="0" smtClean="0"/>
              <a:t>sprite, and click “OK”.</a:t>
            </a:r>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3</a:t>
            </a:fld>
            <a:endParaRPr lang="en-US" dirty="0"/>
          </a:p>
        </p:txBody>
      </p:sp>
      <p:pic>
        <p:nvPicPr>
          <p:cNvPr id="5" name="Picture 4"/>
          <p:cNvPicPr>
            <a:picLocks noChangeAspect="1"/>
          </p:cNvPicPr>
          <p:nvPr/>
        </p:nvPicPr>
        <p:blipFill>
          <a:blip r:embed="rId2"/>
          <a:stretch>
            <a:fillRect/>
          </a:stretch>
        </p:blipFill>
        <p:spPr>
          <a:xfrm>
            <a:off x="7852056" y="1098353"/>
            <a:ext cx="3322132" cy="2550324"/>
          </a:xfrm>
          <a:prstGeom prst="rect">
            <a:avLst/>
          </a:prstGeom>
        </p:spPr>
      </p:pic>
      <p:pic>
        <p:nvPicPr>
          <p:cNvPr id="8" name="Picture 7"/>
          <p:cNvPicPr>
            <a:picLocks noChangeAspect="1"/>
          </p:cNvPicPr>
          <p:nvPr/>
        </p:nvPicPr>
        <p:blipFill>
          <a:blip r:embed="rId3"/>
          <a:stretch>
            <a:fillRect/>
          </a:stretch>
        </p:blipFill>
        <p:spPr>
          <a:xfrm>
            <a:off x="7280888" y="3833429"/>
            <a:ext cx="3893300" cy="2176463"/>
          </a:xfrm>
          <a:prstGeom prst="rect">
            <a:avLst/>
          </a:prstGeom>
        </p:spPr>
      </p:pic>
      <p:cxnSp>
        <p:nvCxnSpPr>
          <p:cNvPr id="18" name="Straight Arrow Connector 17"/>
          <p:cNvCxnSpPr/>
          <p:nvPr/>
        </p:nvCxnSpPr>
        <p:spPr>
          <a:xfrm>
            <a:off x="6883400" y="1968500"/>
            <a:ext cx="1117600" cy="1264444"/>
          </a:xfrm>
          <a:prstGeom prst="straightConnector1">
            <a:avLst/>
          </a:prstGeom>
          <a:ln w="1016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62501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Scratch variables continued</a:t>
            </a:r>
            <a:endParaRPr lang="en-US" dirty="0"/>
          </a:p>
        </p:txBody>
      </p:sp>
      <p:sp>
        <p:nvSpPr>
          <p:cNvPr id="3" name="Content Placeholder 2"/>
          <p:cNvSpPr>
            <a:spLocks noGrp="1"/>
          </p:cNvSpPr>
          <p:nvPr>
            <p:ph idx="1"/>
          </p:nvPr>
        </p:nvSpPr>
        <p:spPr/>
        <p:txBody>
          <a:bodyPr/>
          <a:lstStyle/>
          <a:p>
            <a:r>
              <a:rPr lang="en-US" dirty="0" smtClean="0"/>
              <a:t>Your variables appear below the “Make A Variable Button”.</a:t>
            </a:r>
          </a:p>
          <a:p>
            <a:r>
              <a:rPr lang="en-US" dirty="0" smtClean="0"/>
              <a:t>If the box next to</a:t>
            </a:r>
            <a:br>
              <a:rPr lang="en-US" dirty="0" smtClean="0"/>
            </a:br>
            <a:r>
              <a:rPr lang="en-US" dirty="0" smtClean="0"/>
              <a:t>the variable name</a:t>
            </a:r>
            <a:br>
              <a:rPr lang="en-US" dirty="0" smtClean="0"/>
            </a:br>
            <a:r>
              <a:rPr lang="en-US" dirty="0" smtClean="0"/>
              <a:t>is checked, the </a:t>
            </a:r>
            <a:br>
              <a:rPr lang="en-US" dirty="0" smtClean="0"/>
            </a:br>
            <a:r>
              <a:rPr lang="en-US" dirty="0" smtClean="0"/>
              <a:t>values of your</a:t>
            </a:r>
            <a:br>
              <a:rPr lang="en-US" dirty="0" smtClean="0"/>
            </a:br>
            <a:r>
              <a:rPr lang="en-US" dirty="0" smtClean="0"/>
              <a:t>variables will </a:t>
            </a:r>
            <a:br>
              <a:rPr lang="en-US" dirty="0" smtClean="0"/>
            </a:br>
            <a:r>
              <a:rPr lang="en-US" dirty="0" smtClean="0"/>
              <a:t>appear in the top</a:t>
            </a:r>
            <a:br>
              <a:rPr lang="en-US" dirty="0" smtClean="0"/>
            </a:br>
            <a:r>
              <a:rPr lang="en-US" dirty="0" smtClean="0"/>
              <a:t>left corner of the</a:t>
            </a:r>
            <a:br>
              <a:rPr lang="en-US" dirty="0" smtClean="0"/>
            </a:br>
            <a:r>
              <a:rPr lang="en-US" dirty="0" smtClean="0"/>
              <a:t>stage.</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4</a:t>
            </a:fld>
            <a:endParaRPr lang="en-US" dirty="0"/>
          </a:p>
        </p:txBody>
      </p:sp>
      <p:pic>
        <p:nvPicPr>
          <p:cNvPr id="5" name="Picture 4"/>
          <p:cNvPicPr>
            <a:picLocks noChangeAspect="1"/>
          </p:cNvPicPr>
          <p:nvPr/>
        </p:nvPicPr>
        <p:blipFill>
          <a:blip r:embed="rId2"/>
          <a:stretch>
            <a:fillRect/>
          </a:stretch>
        </p:blipFill>
        <p:spPr>
          <a:xfrm>
            <a:off x="3903287" y="2444750"/>
            <a:ext cx="7474324" cy="3651250"/>
          </a:xfrm>
          <a:prstGeom prst="rect">
            <a:avLst/>
          </a:prstGeom>
        </p:spPr>
      </p:pic>
      <p:cxnSp>
        <p:nvCxnSpPr>
          <p:cNvPr id="7" name="Straight Arrow Connector 6"/>
          <p:cNvCxnSpPr/>
          <p:nvPr/>
        </p:nvCxnSpPr>
        <p:spPr>
          <a:xfrm>
            <a:off x="6808788" y="2032000"/>
            <a:ext cx="2373312" cy="2387600"/>
          </a:xfrm>
          <a:prstGeom prst="straightConnector1">
            <a:avLst/>
          </a:prstGeom>
          <a:ln w="1016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3416300" y="3289300"/>
            <a:ext cx="1117600" cy="981075"/>
          </a:xfrm>
          <a:prstGeom prst="straightConnector1">
            <a:avLst/>
          </a:prstGeom>
          <a:ln w="1016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78924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input from the user</a:t>
            </a:r>
            <a:endParaRPr lang="en-US" dirty="0"/>
          </a:p>
        </p:txBody>
      </p:sp>
      <p:sp>
        <p:nvSpPr>
          <p:cNvPr id="3" name="Content Placeholder 2"/>
          <p:cNvSpPr>
            <a:spLocks noGrp="1"/>
          </p:cNvSpPr>
          <p:nvPr>
            <p:ph idx="1"/>
          </p:nvPr>
        </p:nvSpPr>
        <p:spPr/>
        <p:txBody>
          <a:bodyPr/>
          <a:lstStyle/>
          <a:p>
            <a:r>
              <a:rPr lang="en-US" dirty="0" smtClean="0"/>
              <a:t>From the Sensing (light blue) section of commands, use the “ask and wait” command. </a:t>
            </a:r>
            <a:br>
              <a:rPr lang="en-US" dirty="0" smtClean="0"/>
            </a:br>
            <a:endParaRPr lang="en-US" dirty="0" smtClean="0"/>
          </a:p>
          <a:p>
            <a:r>
              <a:rPr lang="en-US" dirty="0" smtClean="0"/>
              <a:t>From the Data command list, use the “set to” command.</a:t>
            </a:r>
          </a:p>
          <a:p>
            <a:r>
              <a:rPr lang="en-US" dirty="0" smtClean="0"/>
              <a:t>Pair these commands together as shown below, using</a:t>
            </a:r>
            <a:br>
              <a:rPr lang="en-US" dirty="0" smtClean="0"/>
            </a:br>
            <a:r>
              <a:rPr lang="en-US" dirty="0" smtClean="0"/>
              <a:t>the “answer” button from the Sensing menu.</a:t>
            </a:r>
          </a:p>
          <a:p>
            <a:r>
              <a:rPr lang="en-US" dirty="0" smtClean="0"/>
              <a:t>“Set to” has a drop down menu to select which variable</a:t>
            </a:r>
            <a:br>
              <a:rPr lang="en-US" dirty="0" smtClean="0"/>
            </a:br>
            <a:r>
              <a:rPr lang="en-US" dirty="0" smtClean="0"/>
              <a:t> to use (you need to create the variable first).</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5</a:t>
            </a:fld>
            <a:endParaRPr lang="en-US" dirty="0"/>
          </a:p>
        </p:txBody>
      </p:sp>
      <p:pic>
        <p:nvPicPr>
          <p:cNvPr id="5" name="Picture 4"/>
          <p:cNvPicPr>
            <a:picLocks noChangeAspect="1"/>
          </p:cNvPicPr>
          <p:nvPr/>
        </p:nvPicPr>
        <p:blipFill>
          <a:blip r:embed="rId2"/>
          <a:stretch>
            <a:fillRect/>
          </a:stretch>
        </p:blipFill>
        <p:spPr>
          <a:xfrm>
            <a:off x="3117850" y="2116137"/>
            <a:ext cx="3724374" cy="627063"/>
          </a:xfrm>
          <a:prstGeom prst="rect">
            <a:avLst/>
          </a:prstGeom>
        </p:spPr>
      </p:pic>
      <p:pic>
        <p:nvPicPr>
          <p:cNvPr id="6" name="Picture 5"/>
          <p:cNvPicPr>
            <a:picLocks noChangeAspect="1"/>
          </p:cNvPicPr>
          <p:nvPr/>
        </p:nvPicPr>
        <p:blipFill>
          <a:blip r:embed="rId3"/>
          <a:stretch>
            <a:fillRect/>
          </a:stretch>
        </p:blipFill>
        <p:spPr>
          <a:xfrm>
            <a:off x="8249592" y="2159794"/>
            <a:ext cx="2481908" cy="4226616"/>
          </a:xfrm>
          <a:prstGeom prst="rect">
            <a:avLst/>
          </a:prstGeom>
        </p:spPr>
      </p:pic>
      <p:pic>
        <p:nvPicPr>
          <p:cNvPr id="7" name="Picture 6"/>
          <p:cNvPicPr>
            <a:picLocks noChangeAspect="1"/>
          </p:cNvPicPr>
          <p:nvPr/>
        </p:nvPicPr>
        <p:blipFill>
          <a:blip r:embed="rId4"/>
          <a:stretch>
            <a:fillRect/>
          </a:stretch>
        </p:blipFill>
        <p:spPr>
          <a:xfrm>
            <a:off x="2018715" y="5518143"/>
            <a:ext cx="5353574" cy="887413"/>
          </a:xfrm>
          <a:prstGeom prst="rect">
            <a:avLst/>
          </a:prstGeom>
        </p:spPr>
      </p:pic>
      <p:cxnSp>
        <p:nvCxnSpPr>
          <p:cNvPr id="9" name="Elbow Connector 8"/>
          <p:cNvCxnSpPr/>
          <p:nvPr/>
        </p:nvCxnSpPr>
        <p:spPr>
          <a:xfrm rot="16200000" flipH="1">
            <a:off x="7528395" y="3952404"/>
            <a:ext cx="1295400" cy="350191"/>
          </a:xfrm>
          <a:prstGeom prst="bentConnector3">
            <a:avLst/>
          </a:prstGeom>
          <a:ln w="1016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14563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21618"/>
            <a:ext cx="9905998" cy="1478570"/>
          </a:xfrm>
        </p:spPr>
        <p:txBody>
          <a:bodyPr/>
          <a:lstStyle/>
          <a:p>
            <a:r>
              <a:rPr lang="en-US" dirty="0" smtClean="0"/>
              <a:t>error trapping a numeric range</a:t>
            </a:r>
            <a:endParaRPr lang="en-US" dirty="0"/>
          </a:p>
        </p:txBody>
      </p:sp>
      <p:sp>
        <p:nvSpPr>
          <p:cNvPr id="3" name="Content Placeholder 2"/>
          <p:cNvSpPr>
            <a:spLocks noGrp="1"/>
          </p:cNvSpPr>
          <p:nvPr>
            <p:ph idx="1"/>
          </p:nvPr>
        </p:nvSpPr>
        <p:spPr>
          <a:xfrm>
            <a:off x="1141412" y="1117601"/>
            <a:ext cx="9905999" cy="5130798"/>
          </a:xfrm>
        </p:spPr>
        <p:txBody>
          <a:bodyPr>
            <a:normAutofit lnSpcReduction="10000"/>
          </a:bodyPr>
          <a:lstStyle/>
          <a:p>
            <a:r>
              <a:rPr lang="en-US" dirty="0" smtClean="0"/>
              <a:t>After getting input from the user, we can use a Repeat Until statement to “error trap” the input (check for valid input within an acceptable range). Remember, “and” means BOTH conditions must be met.</a:t>
            </a:r>
          </a:p>
          <a:p>
            <a:r>
              <a:rPr lang="en-US" dirty="0" smtClean="0"/>
              <a:t>Ask the user for input first. Then check if the input is within the expected range in the condition of a Repeat Until.  Give the user feedback if the input is not within the </a:t>
            </a:r>
            <a:br>
              <a:rPr lang="en-US" dirty="0" smtClean="0"/>
            </a:br>
            <a:r>
              <a:rPr lang="en-US" dirty="0" smtClean="0"/>
              <a:t>range,  and </a:t>
            </a:r>
            <a:br>
              <a:rPr lang="en-US" dirty="0" smtClean="0"/>
            </a:br>
            <a:r>
              <a:rPr lang="en-US" dirty="0" smtClean="0"/>
              <a:t>ask the user for the</a:t>
            </a:r>
            <a:br>
              <a:rPr lang="en-US" dirty="0" smtClean="0"/>
            </a:br>
            <a:r>
              <a:rPr lang="en-US" dirty="0" smtClean="0"/>
              <a:t>information again </a:t>
            </a:r>
            <a:br>
              <a:rPr lang="en-US" dirty="0" smtClean="0"/>
            </a:br>
            <a:r>
              <a:rPr lang="en-US" dirty="0" smtClean="0"/>
              <a:t>in the “body” of the </a:t>
            </a:r>
            <a:br>
              <a:rPr lang="en-US" dirty="0" smtClean="0"/>
            </a:br>
            <a:r>
              <a:rPr lang="en-US" dirty="0" smtClean="0"/>
              <a:t>repeat until</a:t>
            </a:r>
            <a:br>
              <a:rPr lang="en-US" dirty="0" smtClean="0"/>
            </a:br>
            <a:r>
              <a:rPr lang="en-US" dirty="0" smtClean="0"/>
              <a:t>loop.</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6</a:t>
            </a:fld>
            <a:endParaRPr lang="en-US" dirty="0"/>
          </a:p>
        </p:txBody>
      </p:sp>
      <p:pic>
        <p:nvPicPr>
          <p:cNvPr id="8" name="Picture 7"/>
          <p:cNvPicPr>
            <a:picLocks noChangeAspect="1"/>
          </p:cNvPicPr>
          <p:nvPr/>
        </p:nvPicPr>
        <p:blipFill>
          <a:blip r:embed="rId2"/>
          <a:stretch>
            <a:fillRect/>
          </a:stretch>
        </p:blipFill>
        <p:spPr>
          <a:xfrm>
            <a:off x="4062310" y="3349624"/>
            <a:ext cx="7112100" cy="2619375"/>
          </a:xfrm>
          <a:prstGeom prst="rect">
            <a:avLst/>
          </a:prstGeom>
        </p:spPr>
      </p:pic>
    </p:spTree>
    <p:extLst>
      <p:ext uri="{BB962C8B-B14F-4D97-AF65-F5344CB8AC3E}">
        <p14:creationId xmlns:p14="http://schemas.microsoft.com/office/powerpoint/2010/main" val="12453515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21618"/>
            <a:ext cx="9905998" cy="1478570"/>
          </a:xfrm>
        </p:spPr>
        <p:txBody>
          <a:bodyPr/>
          <a:lstStyle/>
          <a:p>
            <a:r>
              <a:rPr lang="en-US" dirty="0"/>
              <a:t>error trapping text response</a:t>
            </a:r>
          </a:p>
        </p:txBody>
      </p:sp>
      <p:sp>
        <p:nvSpPr>
          <p:cNvPr id="3" name="Content Placeholder 2"/>
          <p:cNvSpPr>
            <a:spLocks noGrp="1"/>
          </p:cNvSpPr>
          <p:nvPr>
            <p:ph idx="1"/>
          </p:nvPr>
        </p:nvSpPr>
        <p:spPr>
          <a:xfrm>
            <a:off x="1141412" y="1117601"/>
            <a:ext cx="9905999" cy="5130798"/>
          </a:xfrm>
        </p:spPr>
        <p:txBody>
          <a:bodyPr>
            <a:normAutofit/>
          </a:bodyPr>
          <a:lstStyle/>
          <a:p>
            <a:r>
              <a:rPr lang="en-US" dirty="0" smtClean="0"/>
              <a:t>After getting input from the user, we can use a Repeat Until statement to “error trap” the input to see if the user entered the text we requested. Remember, “or” means if one or more is true, the whole expression is true.</a:t>
            </a:r>
            <a:br>
              <a:rPr lang="en-US" dirty="0" smtClean="0"/>
            </a:br>
            <a:r>
              <a:rPr lang="en-US" dirty="0" smtClean="0"/>
              <a:t/>
            </a:r>
            <a:br>
              <a:rPr lang="en-US" dirty="0" smtClean="0"/>
            </a:br>
            <a:r>
              <a:rPr lang="en-US" dirty="0" smtClean="0">
                <a:hlinkClick r:id="rId2" action="ppaction://hlinkfile"/>
              </a:rPr>
              <a:t>ChooseBackdrop.sb2</a:t>
            </a:r>
            <a:endParaRPr lang="en-US" dirty="0" smtClean="0"/>
          </a:p>
          <a:p>
            <a:endParaRPr lang="en-US" dirty="0" smtClean="0"/>
          </a:p>
        </p:txBody>
      </p:sp>
      <p:sp>
        <p:nvSpPr>
          <p:cNvPr id="4" name="Slide Number Placeholder 3"/>
          <p:cNvSpPr>
            <a:spLocks noGrp="1"/>
          </p:cNvSpPr>
          <p:nvPr>
            <p:ph type="sldNum" sz="quarter" idx="12"/>
          </p:nvPr>
        </p:nvSpPr>
        <p:spPr/>
        <p:txBody>
          <a:bodyPr/>
          <a:lstStyle/>
          <a:p>
            <a:fld id="{6D22F896-40B5-4ADD-8801-0D06FADFA095}" type="slidenum">
              <a:rPr lang="en-US" smtClean="0"/>
              <a:t>7</a:t>
            </a:fld>
            <a:endParaRPr lang="en-US" dirty="0"/>
          </a:p>
        </p:txBody>
      </p:sp>
      <p:pic>
        <p:nvPicPr>
          <p:cNvPr id="6" name="Content Placeholder 4"/>
          <p:cNvPicPr>
            <a:picLocks noChangeAspect="1"/>
          </p:cNvPicPr>
          <p:nvPr/>
        </p:nvPicPr>
        <p:blipFill>
          <a:blip r:embed="rId3"/>
          <a:stretch>
            <a:fillRect/>
          </a:stretch>
        </p:blipFill>
        <p:spPr>
          <a:xfrm>
            <a:off x="1322027" y="3481990"/>
            <a:ext cx="9998947" cy="3106129"/>
          </a:xfrm>
          <a:prstGeom prst="rect">
            <a:avLst/>
          </a:prstGeom>
        </p:spPr>
      </p:pic>
    </p:spTree>
    <p:extLst>
      <p:ext uri="{BB962C8B-B14F-4D97-AF65-F5344CB8AC3E}">
        <p14:creationId xmlns:p14="http://schemas.microsoft.com/office/powerpoint/2010/main" val="16497741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TM04033919[[fn=Circuit]]</Template>
  <TotalTime>134</TotalTime>
  <Words>326</Words>
  <Application>Microsoft Office PowerPoint</Application>
  <PresentationFormat>Widescreen</PresentationFormat>
  <Paragraphs>34</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Trebuchet MS</vt:lpstr>
      <vt:lpstr>Tw Cen MT</vt:lpstr>
      <vt:lpstr>Circuit</vt:lpstr>
      <vt:lpstr>Variables &amp; getting info from the user</vt:lpstr>
      <vt:lpstr>variables</vt:lpstr>
      <vt:lpstr>Creating variables in scratch</vt:lpstr>
      <vt:lpstr>Scratch variables continued</vt:lpstr>
      <vt:lpstr>Getting input from the user</vt:lpstr>
      <vt:lpstr>error trapping a numeric range</vt:lpstr>
      <vt:lpstr>error trapping text response</vt:lpstr>
    </vt:vector>
  </TitlesOfParts>
  <Company>LCUSD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Variables &amp; getting info from the user</dc:title>
  <dc:creator>DC</dc:creator>
  <cp:lastModifiedBy>DC</cp:lastModifiedBy>
  <cp:revision>31</cp:revision>
  <dcterms:created xsi:type="dcterms:W3CDTF">2016-04-28T21:10:10Z</dcterms:created>
  <dcterms:modified xsi:type="dcterms:W3CDTF">2016-05-09T16:49:51Z</dcterms:modified>
</cp:coreProperties>
</file>